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38"/>
  </p:notesMasterIdLst>
  <p:sldIdLst>
    <p:sldId id="2147472952" r:id="rId2"/>
    <p:sldId id="2147472970" r:id="rId3"/>
    <p:sldId id="408" r:id="rId4"/>
    <p:sldId id="2147472976" r:id="rId5"/>
    <p:sldId id="2147472992" r:id="rId6"/>
    <p:sldId id="2147473005" r:id="rId7"/>
    <p:sldId id="2147472986" r:id="rId8"/>
    <p:sldId id="2147472978" r:id="rId9"/>
    <p:sldId id="306" r:id="rId10"/>
    <p:sldId id="2147472987" r:id="rId11"/>
    <p:sldId id="2147472988" r:id="rId12"/>
    <p:sldId id="2147472971" r:id="rId13"/>
    <p:sldId id="2147472957" r:id="rId14"/>
    <p:sldId id="2147472964" r:id="rId15"/>
    <p:sldId id="2147472990" r:id="rId16"/>
    <p:sldId id="2147472989" r:id="rId17"/>
    <p:sldId id="2147472999" r:id="rId18"/>
    <p:sldId id="2147473000" r:id="rId19"/>
    <p:sldId id="2147473004" r:id="rId20"/>
    <p:sldId id="2147472954" r:id="rId21"/>
    <p:sldId id="2147472958" r:id="rId22"/>
    <p:sldId id="2147472968" r:id="rId23"/>
    <p:sldId id="2147472994" r:id="rId24"/>
    <p:sldId id="2147472993" r:id="rId25"/>
    <p:sldId id="2147472965" r:id="rId26"/>
    <p:sldId id="2147472997" r:id="rId27"/>
    <p:sldId id="2147472998" r:id="rId28"/>
    <p:sldId id="2147472955" r:id="rId29"/>
    <p:sldId id="2147472975" r:id="rId30"/>
    <p:sldId id="2147472960" r:id="rId31"/>
    <p:sldId id="2147472996" r:id="rId32"/>
    <p:sldId id="2147472995" r:id="rId33"/>
    <p:sldId id="2147472961" r:id="rId34"/>
    <p:sldId id="2147473006" r:id="rId35"/>
    <p:sldId id="2147472962" r:id="rId36"/>
    <p:sldId id="403" r:id="rId37"/>
  </p:sldIdLst>
  <p:sldSz cx="12192000" cy="6858000"/>
  <p:notesSz cx="6797675" cy="9926638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52E"/>
    <a:srgbClr val="8296B0"/>
    <a:srgbClr val="92D050"/>
    <a:srgbClr val="34849B"/>
    <a:srgbClr val="529DBA"/>
    <a:srgbClr val="000000"/>
    <a:srgbClr val="7298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4" autoAdjust="0"/>
    <p:restoredTop sz="65315" autoAdjust="0"/>
  </p:normalViewPr>
  <p:slideViewPr>
    <p:cSldViewPr snapToGrid="0">
      <p:cViewPr varScale="1">
        <p:scale>
          <a:sx n="40" d="100"/>
          <a:sy n="40" d="100"/>
        </p:scale>
        <p:origin x="1272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182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45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9F0CF2-EE1B-4969-9703-90384DFC647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6B5DDD83-FC01-417E-BA9B-DA57F14504D5}">
      <dgm:prSet phldrT="[besedilo]"/>
      <dgm:spPr/>
      <dgm:t>
        <a:bodyPr/>
        <a:lstStyle/>
        <a:p>
          <a:r>
            <a:rPr lang="sl-SI" dirty="0"/>
            <a:t>UPRAVIČENOST DO</a:t>
          </a:r>
        </a:p>
      </dgm:t>
    </dgm:pt>
    <dgm:pt modelId="{D098D3DB-76D5-40FC-8C02-D065477907FA}" type="parTrans" cxnId="{FD5E65D7-ED10-402C-9618-D076A03C100C}">
      <dgm:prSet/>
      <dgm:spPr/>
      <dgm:t>
        <a:bodyPr/>
        <a:lstStyle/>
        <a:p>
          <a:endParaRPr lang="sl-SI"/>
        </a:p>
      </dgm:t>
    </dgm:pt>
    <dgm:pt modelId="{135665BE-3A81-44F4-BB4B-6EC935111FD4}" type="sibTrans" cxnId="{FD5E65D7-ED10-402C-9618-D076A03C100C}">
      <dgm:prSet/>
      <dgm:spPr/>
      <dgm:t>
        <a:bodyPr/>
        <a:lstStyle/>
        <a:p>
          <a:endParaRPr lang="sl-SI"/>
        </a:p>
      </dgm:t>
    </dgm:pt>
    <dgm:pt modelId="{7A599966-DDE3-47FC-811A-400DAC29BB96}">
      <dgm:prSet phldrT="[besedilo]"/>
      <dgm:spPr/>
      <dgm:t>
        <a:bodyPr/>
        <a:lstStyle/>
        <a:p>
          <a:r>
            <a:rPr lang="sl-SI" dirty="0"/>
            <a:t>SODELOVANJA</a:t>
          </a:r>
        </a:p>
      </dgm:t>
    </dgm:pt>
    <dgm:pt modelId="{07E751C9-1D1D-4CD9-9DAA-6596C81DFA45}" type="parTrans" cxnId="{985B0BA5-658D-4517-9A46-BB5DF9C2A108}">
      <dgm:prSet/>
      <dgm:spPr/>
      <dgm:t>
        <a:bodyPr/>
        <a:lstStyle/>
        <a:p>
          <a:endParaRPr lang="sl-SI"/>
        </a:p>
      </dgm:t>
    </dgm:pt>
    <dgm:pt modelId="{9815B2A3-5CB9-43FC-B0B8-BFC916EECEAB}" type="sibTrans" cxnId="{985B0BA5-658D-4517-9A46-BB5DF9C2A108}">
      <dgm:prSet/>
      <dgm:spPr/>
      <dgm:t>
        <a:bodyPr/>
        <a:lstStyle/>
        <a:p>
          <a:endParaRPr lang="sl-SI"/>
        </a:p>
      </dgm:t>
    </dgm:pt>
    <dgm:pt modelId="{BE099433-D658-4C37-9C5F-89ADA548CC11}">
      <dgm:prSet phldrT="[besedilo]"/>
      <dgm:spPr/>
      <dgm:t>
        <a:bodyPr/>
        <a:lstStyle/>
        <a:p>
          <a:r>
            <a:rPr lang="sl-SI" dirty="0"/>
            <a:t>(SO)FINANCIRANJA</a:t>
          </a:r>
        </a:p>
      </dgm:t>
    </dgm:pt>
    <dgm:pt modelId="{8935D555-4870-4BD2-BBC5-F17D70366488}" type="parTrans" cxnId="{8A87F25A-39AC-43AC-AA46-91DFA4652E9D}">
      <dgm:prSet/>
      <dgm:spPr/>
      <dgm:t>
        <a:bodyPr/>
        <a:lstStyle/>
        <a:p>
          <a:endParaRPr lang="sl-SI"/>
        </a:p>
      </dgm:t>
    </dgm:pt>
    <dgm:pt modelId="{DA524A1C-D028-4013-A72D-505CD11B7AAE}" type="sibTrans" cxnId="{8A87F25A-39AC-43AC-AA46-91DFA4652E9D}">
      <dgm:prSet/>
      <dgm:spPr/>
      <dgm:t>
        <a:bodyPr/>
        <a:lstStyle/>
        <a:p>
          <a:endParaRPr lang="sl-SI"/>
        </a:p>
      </dgm:t>
    </dgm:pt>
    <dgm:pt modelId="{E4075478-9B37-4B16-8832-555CEA496043}" type="pres">
      <dgm:prSet presAssocID="{219F0CF2-EE1B-4969-9703-90384DFC647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D03B4CD-C940-41AF-8EF5-006A8D963DF3}" type="pres">
      <dgm:prSet presAssocID="{6B5DDD83-FC01-417E-BA9B-DA57F14504D5}" presName="root1" presStyleCnt="0"/>
      <dgm:spPr/>
    </dgm:pt>
    <dgm:pt modelId="{6D5C77C8-6620-4AFC-8AB6-F013F6326EF0}" type="pres">
      <dgm:prSet presAssocID="{6B5DDD83-FC01-417E-BA9B-DA57F14504D5}" presName="LevelOneTextNode" presStyleLbl="node0" presStyleIdx="0" presStyleCnt="1">
        <dgm:presLayoutVars>
          <dgm:chPref val="3"/>
        </dgm:presLayoutVars>
      </dgm:prSet>
      <dgm:spPr/>
    </dgm:pt>
    <dgm:pt modelId="{C02F06FC-807C-4C2A-9CF3-66549D67292B}" type="pres">
      <dgm:prSet presAssocID="{6B5DDD83-FC01-417E-BA9B-DA57F14504D5}" presName="level2hierChild" presStyleCnt="0"/>
      <dgm:spPr/>
    </dgm:pt>
    <dgm:pt modelId="{5AB536CF-22AD-4134-BD18-465F0CCB4940}" type="pres">
      <dgm:prSet presAssocID="{07E751C9-1D1D-4CD9-9DAA-6596C81DFA45}" presName="conn2-1" presStyleLbl="parChTrans1D2" presStyleIdx="0" presStyleCnt="2"/>
      <dgm:spPr/>
    </dgm:pt>
    <dgm:pt modelId="{B1FB5EC6-9494-4979-88F6-86AC37D22582}" type="pres">
      <dgm:prSet presAssocID="{07E751C9-1D1D-4CD9-9DAA-6596C81DFA45}" presName="connTx" presStyleLbl="parChTrans1D2" presStyleIdx="0" presStyleCnt="2"/>
      <dgm:spPr/>
    </dgm:pt>
    <dgm:pt modelId="{D8FCC564-A016-42F3-82C5-7FAF61287108}" type="pres">
      <dgm:prSet presAssocID="{7A599966-DDE3-47FC-811A-400DAC29BB96}" presName="root2" presStyleCnt="0"/>
      <dgm:spPr/>
    </dgm:pt>
    <dgm:pt modelId="{8E5B8EC9-4A30-4744-B824-156B9D7E4430}" type="pres">
      <dgm:prSet presAssocID="{7A599966-DDE3-47FC-811A-400DAC29BB96}" presName="LevelTwoTextNode" presStyleLbl="node2" presStyleIdx="0" presStyleCnt="2">
        <dgm:presLayoutVars>
          <dgm:chPref val="3"/>
        </dgm:presLayoutVars>
      </dgm:prSet>
      <dgm:spPr/>
    </dgm:pt>
    <dgm:pt modelId="{7F6AEA8D-28D1-40B7-A8F7-262DEC5544AC}" type="pres">
      <dgm:prSet presAssocID="{7A599966-DDE3-47FC-811A-400DAC29BB96}" presName="level3hierChild" presStyleCnt="0"/>
      <dgm:spPr/>
    </dgm:pt>
    <dgm:pt modelId="{A9DA5D01-3DD6-42CB-AC90-7ADF33D4C7AB}" type="pres">
      <dgm:prSet presAssocID="{8935D555-4870-4BD2-BBC5-F17D70366488}" presName="conn2-1" presStyleLbl="parChTrans1D2" presStyleIdx="1" presStyleCnt="2"/>
      <dgm:spPr/>
    </dgm:pt>
    <dgm:pt modelId="{D83532A4-9F54-4369-B37F-4A5119516655}" type="pres">
      <dgm:prSet presAssocID="{8935D555-4870-4BD2-BBC5-F17D70366488}" presName="connTx" presStyleLbl="parChTrans1D2" presStyleIdx="1" presStyleCnt="2"/>
      <dgm:spPr/>
    </dgm:pt>
    <dgm:pt modelId="{97B9D57F-3676-47DD-886E-3A4D7E894C8D}" type="pres">
      <dgm:prSet presAssocID="{BE099433-D658-4C37-9C5F-89ADA548CC11}" presName="root2" presStyleCnt="0"/>
      <dgm:spPr/>
    </dgm:pt>
    <dgm:pt modelId="{C37D1BEB-22F2-4324-95FE-9BDCC845601C}" type="pres">
      <dgm:prSet presAssocID="{BE099433-D658-4C37-9C5F-89ADA548CC11}" presName="LevelTwoTextNode" presStyleLbl="node2" presStyleIdx="1" presStyleCnt="2">
        <dgm:presLayoutVars>
          <dgm:chPref val="3"/>
        </dgm:presLayoutVars>
      </dgm:prSet>
      <dgm:spPr/>
    </dgm:pt>
    <dgm:pt modelId="{A3494667-0EF6-487D-9742-FE24700C168C}" type="pres">
      <dgm:prSet presAssocID="{BE099433-D658-4C37-9C5F-89ADA548CC11}" presName="level3hierChild" presStyleCnt="0"/>
      <dgm:spPr/>
    </dgm:pt>
  </dgm:ptLst>
  <dgm:cxnLst>
    <dgm:cxn modelId="{9DEAB93F-7967-49EE-AC94-ADE586AFE895}" type="presOf" srcId="{8935D555-4870-4BD2-BBC5-F17D70366488}" destId="{D83532A4-9F54-4369-B37F-4A5119516655}" srcOrd="1" destOrd="0" presId="urn:microsoft.com/office/officeart/2005/8/layout/hierarchy2"/>
    <dgm:cxn modelId="{30674861-39D5-4F8C-AEDE-D95B8E9773D5}" type="presOf" srcId="{6B5DDD83-FC01-417E-BA9B-DA57F14504D5}" destId="{6D5C77C8-6620-4AFC-8AB6-F013F6326EF0}" srcOrd="0" destOrd="0" presId="urn:microsoft.com/office/officeart/2005/8/layout/hierarchy2"/>
    <dgm:cxn modelId="{FD7AFD62-36B2-4ACC-8325-533ED673BF13}" type="presOf" srcId="{BE099433-D658-4C37-9C5F-89ADA548CC11}" destId="{C37D1BEB-22F2-4324-95FE-9BDCC845601C}" srcOrd="0" destOrd="0" presId="urn:microsoft.com/office/officeart/2005/8/layout/hierarchy2"/>
    <dgm:cxn modelId="{779D4F68-E7DF-4D49-8526-38D93820B4A6}" type="presOf" srcId="{07E751C9-1D1D-4CD9-9DAA-6596C81DFA45}" destId="{5AB536CF-22AD-4134-BD18-465F0CCB4940}" srcOrd="0" destOrd="0" presId="urn:microsoft.com/office/officeart/2005/8/layout/hierarchy2"/>
    <dgm:cxn modelId="{E1FF7C79-6CD6-4734-A53C-970023C85160}" type="presOf" srcId="{7A599966-DDE3-47FC-811A-400DAC29BB96}" destId="{8E5B8EC9-4A30-4744-B824-156B9D7E4430}" srcOrd="0" destOrd="0" presId="urn:microsoft.com/office/officeart/2005/8/layout/hierarchy2"/>
    <dgm:cxn modelId="{8A87F25A-39AC-43AC-AA46-91DFA4652E9D}" srcId="{6B5DDD83-FC01-417E-BA9B-DA57F14504D5}" destId="{BE099433-D658-4C37-9C5F-89ADA548CC11}" srcOrd="1" destOrd="0" parTransId="{8935D555-4870-4BD2-BBC5-F17D70366488}" sibTransId="{DA524A1C-D028-4013-A72D-505CD11B7AAE}"/>
    <dgm:cxn modelId="{985B0BA5-658D-4517-9A46-BB5DF9C2A108}" srcId="{6B5DDD83-FC01-417E-BA9B-DA57F14504D5}" destId="{7A599966-DDE3-47FC-811A-400DAC29BB96}" srcOrd="0" destOrd="0" parTransId="{07E751C9-1D1D-4CD9-9DAA-6596C81DFA45}" sibTransId="{9815B2A3-5CB9-43FC-B0B8-BFC916EECEAB}"/>
    <dgm:cxn modelId="{8EDA5CCA-C3AD-423F-A6C9-E9F44AB24724}" type="presOf" srcId="{219F0CF2-EE1B-4969-9703-90384DFC6479}" destId="{E4075478-9B37-4B16-8832-555CEA496043}" srcOrd="0" destOrd="0" presId="urn:microsoft.com/office/officeart/2005/8/layout/hierarchy2"/>
    <dgm:cxn modelId="{2BB8C6CD-AD26-4B58-A59A-142F83852E45}" type="presOf" srcId="{07E751C9-1D1D-4CD9-9DAA-6596C81DFA45}" destId="{B1FB5EC6-9494-4979-88F6-86AC37D22582}" srcOrd="1" destOrd="0" presId="urn:microsoft.com/office/officeart/2005/8/layout/hierarchy2"/>
    <dgm:cxn modelId="{FD5E65D7-ED10-402C-9618-D076A03C100C}" srcId="{219F0CF2-EE1B-4969-9703-90384DFC6479}" destId="{6B5DDD83-FC01-417E-BA9B-DA57F14504D5}" srcOrd="0" destOrd="0" parTransId="{D098D3DB-76D5-40FC-8C02-D065477907FA}" sibTransId="{135665BE-3A81-44F4-BB4B-6EC935111FD4}"/>
    <dgm:cxn modelId="{6FB07DE8-6EEE-4341-85AD-D5572AA37583}" type="presOf" srcId="{8935D555-4870-4BD2-BBC5-F17D70366488}" destId="{A9DA5D01-3DD6-42CB-AC90-7ADF33D4C7AB}" srcOrd="0" destOrd="0" presId="urn:microsoft.com/office/officeart/2005/8/layout/hierarchy2"/>
    <dgm:cxn modelId="{764866E0-4CDC-4F8E-AF56-F0C6C40C8987}" type="presParOf" srcId="{E4075478-9B37-4B16-8832-555CEA496043}" destId="{4D03B4CD-C940-41AF-8EF5-006A8D963DF3}" srcOrd="0" destOrd="0" presId="urn:microsoft.com/office/officeart/2005/8/layout/hierarchy2"/>
    <dgm:cxn modelId="{FF937109-CEDD-45FA-A542-76683D26C740}" type="presParOf" srcId="{4D03B4CD-C940-41AF-8EF5-006A8D963DF3}" destId="{6D5C77C8-6620-4AFC-8AB6-F013F6326EF0}" srcOrd="0" destOrd="0" presId="urn:microsoft.com/office/officeart/2005/8/layout/hierarchy2"/>
    <dgm:cxn modelId="{13446CD7-4A87-43E5-8099-549B688F49C2}" type="presParOf" srcId="{4D03B4CD-C940-41AF-8EF5-006A8D963DF3}" destId="{C02F06FC-807C-4C2A-9CF3-66549D67292B}" srcOrd="1" destOrd="0" presId="urn:microsoft.com/office/officeart/2005/8/layout/hierarchy2"/>
    <dgm:cxn modelId="{D29D0B5A-F6C3-4FCD-B61D-FFB5397D6BC5}" type="presParOf" srcId="{C02F06FC-807C-4C2A-9CF3-66549D67292B}" destId="{5AB536CF-22AD-4134-BD18-465F0CCB4940}" srcOrd="0" destOrd="0" presId="urn:microsoft.com/office/officeart/2005/8/layout/hierarchy2"/>
    <dgm:cxn modelId="{F286E3A8-9F40-465F-B7D8-FDC26C4D35BC}" type="presParOf" srcId="{5AB536CF-22AD-4134-BD18-465F0CCB4940}" destId="{B1FB5EC6-9494-4979-88F6-86AC37D22582}" srcOrd="0" destOrd="0" presId="urn:microsoft.com/office/officeart/2005/8/layout/hierarchy2"/>
    <dgm:cxn modelId="{A5573F72-9F3B-4578-A412-C12E20EC1719}" type="presParOf" srcId="{C02F06FC-807C-4C2A-9CF3-66549D67292B}" destId="{D8FCC564-A016-42F3-82C5-7FAF61287108}" srcOrd="1" destOrd="0" presId="urn:microsoft.com/office/officeart/2005/8/layout/hierarchy2"/>
    <dgm:cxn modelId="{9EB992A0-DE25-4657-8B0E-6FE686B9CFE3}" type="presParOf" srcId="{D8FCC564-A016-42F3-82C5-7FAF61287108}" destId="{8E5B8EC9-4A30-4744-B824-156B9D7E4430}" srcOrd="0" destOrd="0" presId="urn:microsoft.com/office/officeart/2005/8/layout/hierarchy2"/>
    <dgm:cxn modelId="{01CA0FB2-F4AB-48A6-AAD0-94C95AA9E37E}" type="presParOf" srcId="{D8FCC564-A016-42F3-82C5-7FAF61287108}" destId="{7F6AEA8D-28D1-40B7-A8F7-262DEC5544AC}" srcOrd="1" destOrd="0" presId="urn:microsoft.com/office/officeart/2005/8/layout/hierarchy2"/>
    <dgm:cxn modelId="{0BECEFF9-4A1E-421E-9471-48EAFBC1924B}" type="presParOf" srcId="{C02F06FC-807C-4C2A-9CF3-66549D67292B}" destId="{A9DA5D01-3DD6-42CB-AC90-7ADF33D4C7AB}" srcOrd="2" destOrd="0" presId="urn:microsoft.com/office/officeart/2005/8/layout/hierarchy2"/>
    <dgm:cxn modelId="{82108109-9AC2-416C-8ED3-92E26003CBE1}" type="presParOf" srcId="{A9DA5D01-3DD6-42CB-AC90-7ADF33D4C7AB}" destId="{D83532A4-9F54-4369-B37F-4A5119516655}" srcOrd="0" destOrd="0" presId="urn:microsoft.com/office/officeart/2005/8/layout/hierarchy2"/>
    <dgm:cxn modelId="{169B8374-61B8-49BC-94B2-A5F2467D5D7B}" type="presParOf" srcId="{C02F06FC-807C-4C2A-9CF3-66549D67292B}" destId="{97B9D57F-3676-47DD-886E-3A4D7E894C8D}" srcOrd="3" destOrd="0" presId="urn:microsoft.com/office/officeart/2005/8/layout/hierarchy2"/>
    <dgm:cxn modelId="{073C40FC-C140-40DA-9EAF-F009C83E3132}" type="presParOf" srcId="{97B9D57F-3676-47DD-886E-3A4D7E894C8D}" destId="{C37D1BEB-22F2-4324-95FE-9BDCC845601C}" srcOrd="0" destOrd="0" presId="urn:microsoft.com/office/officeart/2005/8/layout/hierarchy2"/>
    <dgm:cxn modelId="{4D9C8832-483E-4DEB-97BD-6077889B1D34}" type="presParOf" srcId="{97B9D57F-3676-47DD-886E-3A4D7E894C8D}" destId="{A3494667-0EF6-487D-9742-FE24700C168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5C77C8-6620-4AFC-8AB6-F013F6326EF0}">
      <dsp:nvSpPr>
        <dsp:cNvPr id="0" name=""/>
        <dsp:cNvSpPr/>
      </dsp:nvSpPr>
      <dsp:spPr>
        <a:xfrm>
          <a:off x="4670" y="1785593"/>
          <a:ext cx="3733151" cy="18665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300" kern="1200" dirty="0"/>
            <a:t>UPRAVIČENOST DO</a:t>
          </a:r>
        </a:p>
      </dsp:txBody>
      <dsp:txXfrm>
        <a:off x="59340" y="1840263"/>
        <a:ext cx="3623811" cy="1757235"/>
      </dsp:txXfrm>
    </dsp:sp>
    <dsp:sp modelId="{5AB536CF-22AD-4134-BD18-465F0CCB4940}">
      <dsp:nvSpPr>
        <dsp:cNvPr id="0" name=""/>
        <dsp:cNvSpPr/>
      </dsp:nvSpPr>
      <dsp:spPr>
        <a:xfrm rot="19457599">
          <a:off x="3564973" y="2151346"/>
          <a:ext cx="1838955" cy="61787"/>
        </a:xfrm>
        <a:custGeom>
          <a:avLst/>
          <a:gdLst/>
          <a:ahLst/>
          <a:cxnLst/>
          <a:rect l="0" t="0" r="0" b="0"/>
          <a:pathLst>
            <a:path>
              <a:moveTo>
                <a:pt x="0" y="30893"/>
              </a:moveTo>
              <a:lnTo>
                <a:pt x="1838955" y="3089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600" kern="1200"/>
        </a:p>
      </dsp:txBody>
      <dsp:txXfrm>
        <a:off x="4438477" y="2136266"/>
        <a:ext cx="91947" cy="91947"/>
      </dsp:txXfrm>
    </dsp:sp>
    <dsp:sp modelId="{8E5B8EC9-4A30-4744-B824-156B9D7E4430}">
      <dsp:nvSpPr>
        <dsp:cNvPr id="0" name=""/>
        <dsp:cNvSpPr/>
      </dsp:nvSpPr>
      <dsp:spPr>
        <a:xfrm>
          <a:off x="5231081" y="712312"/>
          <a:ext cx="3733151" cy="18665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300" kern="1200" dirty="0"/>
            <a:t>SODELOVANJA</a:t>
          </a:r>
        </a:p>
      </dsp:txBody>
      <dsp:txXfrm>
        <a:off x="5285751" y="766982"/>
        <a:ext cx="3623811" cy="1757235"/>
      </dsp:txXfrm>
    </dsp:sp>
    <dsp:sp modelId="{A9DA5D01-3DD6-42CB-AC90-7ADF33D4C7AB}">
      <dsp:nvSpPr>
        <dsp:cNvPr id="0" name=""/>
        <dsp:cNvSpPr/>
      </dsp:nvSpPr>
      <dsp:spPr>
        <a:xfrm rot="2142401">
          <a:off x="3564973" y="3224627"/>
          <a:ext cx="1838955" cy="61787"/>
        </a:xfrm>
        <a:custGeom>
          <a:avLst/>
          <a:gdLst/>
          <a:ahLst/>
          <a:cxnLst/>
          <a:rect l="0" t="0" r="0" b="0"/>
          <a:pathLst>
            <a:path>
              <a:moveTo>
                <a:pt x="0" y="30893"/>
              </a:moveTo>
              <a:lnTo>
                <a:pt x="1838955" y="3089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600" kern="1200"/>
        </a:p>
      </dsp:txBody>
      <dsp:txXfrm>
        <a:off x="4438477" y="3209547"/>
        <a:ext cx="91947" cy="91947"/>
      </dsp:txXfrm>
    </dsp:sp>
    <dsp:sp modelId="{C37D1BEB-22F2-4324-95FE-9BDCC845601C}">
      <dsp:nvSpPr>
        <dsp:cNvPr id="0" name=""/>
        <dsp:cNvSpPr/>
      </dsp:nvSpPr>
      <dsp:spPr>
        <a:xfrm>
          <a:off x="5231081" y="2858874"/>
          <a:ext cx="3733151" cy="18665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300" kern="1200" dirty="0"/>
            <a:t>(SO)FINANCIRANJA</a:t>
          </a:r>
        </a:p>
      </dsp:txBody>
      <dsp:txXfrm>
        <a:off x="5285751" y="2913544"/>
        <a:ext cx="3623811" cy="1757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7154E5-744F-B944-B3AD-CA4CFE4B0872}" type="datetimeFigureOut">
              <a:rPr lang="en-SI" smtClean="0"/>
              <a:t>02/10/2026</a:t>
            </a:fld>
            <a:endParaRPr lang="en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D881A-738F-2C4B-9195-2FF51AEABD61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610789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D881A-738F-2C4B-9195-2FF51AEABD61}" type="slidenum">
              <a:rPr lang="en-SI" smtClean="0"/>
              <a:t>1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3186818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DFB0B3-F6B8-D22C-6D94-0A45228E0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>
            <a:extLst>
              <a:ext uri="{FF2B5EF4-FFF2-40B4-BE49-F238E27FC236}">
                <a16:creationId xmlns:a16="http://schemas.microsoft.com/office/drawing/2014/main" id="{897AF4FD-31AC-32ED-5802-12F192874F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>
            <a:extLst>
              <a:ext uri="{FF2B5EF4-FFF2-40B4-BE49-F238E27FC236}">
                <a16:creationId xmlns:a16="http://schemas.microsoft.com/office/drawing/2014/main" id="{39C2E3E8-30F0-2085-CC84-8E6603662C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41CA76B7-B936-E7CB-42ED-9A637F6A52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D153A-1C28-45C3-8DE7-17A3D32021BF}" type="slidenum">
              <a:rPr lang="sl-SI" smtClean="0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3369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0E9C98-CD7A-EFA4-44A1-F511DF894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>
            <a:extLst>
              <a:ext uri="{FF2B5EF4-FFF2-40B4-BE49-F238E27FC236}">
                <a16:creationId xmlns:a16="http://schemas.microsoft.com/office/drawing/2014/main" id="{3F93AE59-C0EE-CEF8-8535-49D2ACB2DA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>
            <a:extLst>
              <a:ext uri="{FF2B5EF4-FFF2-40B4-BE49-F238E27FC236}">
                <a16:creationId xmlns:a16="http://schemas.microsoft.com/office/drawing/2014/main" id="{1A1056AF-28F8-1562-BD1B-485A9EAF58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A2F9C966-DCFF-312C-04CE-DB1E5F7D7D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D153A-1C28-45C3-8DE7-17A3D32021BF}" type="slidenum">
              <a:rPr lang="sl-SI" smtClean="0"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38292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D881A-738F-2C4B-9195-2FF51AEABD61}" type="slidenum">
              <a:rPr lang="en-SI" smtClean="0"/>
              <a:t>12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0908278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D881A-738F-2C4B-9195-2FF51AEABD61}" type="slidenum">
              <a:rPr lang="en-SI" smtClean="0"/>
              <a:t>13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6664263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sz="800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D881A-738F-2C4B-9195-2FF51AEABD61}" type="slidenum">
              <a:rPr lang="en-SI" smtClean="0"/>
              <a:t>14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045876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5DB64D-E720-28B4-5546-E9799A319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>
            <a:extLst>
              <a:ext uri="{FF2B5EF4-FFF2-40B4-BE49-F238E27FC236}">
                <a16:creationId xmlns:a16="http://schemas.microsoft.com/office/drawing/2014/main" id="{2E64B2CE-FF40-2D31-5D20-D6A6EB675A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>
            <a:extLst>
              <a:ext uri="{FF2B5EF4-FFF2-40B4-BE49-F238E27FC236}">
                <a16:creationId xmlns:a16="http://schemas.microsoft.com/office/drawing/2014/main" id="{E8CA832C-C9BA-88F4-CF24-A275C2C83C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B01AE724-1480-13FB-BEE3-0636A4E0D4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D881A-738F-2C4B-9195-2FF51AEABD61}" type="slidenum">
              <a:rPr lang="en-SI" smtClean="0"/>
              <a:t>15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4497122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DAE857-5F39-BFB0-6069-FF5EF68A6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>
            <a:extLst>
              <a:ext uri="{FF2B5EF4-FFF2-40B4-BE49-F238E27FC236}">
                <a16:creationId xmlns:a16="http://schemas.microsoft.com/office/drawing/2014/main" id="{6119D80C-6734-DE8B-FB01-A9FC40D1C9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>
            <a:extLst>
              <a:ext uri="{FF2B5EF4-FFF2-40B4-BE49-F238E27FC236}">
                <a16:creationId xmlns:a16="http://schemas.microsoft.com/office/drawing/2014/main" id="{ECCA8E1F-60AE-39B9-A199-7B958F077C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954CBA55-A6A0-263E-7FA0-35A09AAE37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D881A-738F-2C4B-9195-2FF51AEABD61}" type="slidenum">
              <a:rPr lang="en-SI" smtClean="0"/>
              <a:t>16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9633547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D881A-738F-2C4B-9195-2FF51AEABD61}" type="slidenum">
              <a:rPr lang="en-SI" smtClean="0"/>
              <a:t>17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2530554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D881A-738F-2C4B-9195-2FF51AEABD61}" type="slidenum">
              <a:rPr lang="en-SI" smtClean="0"/>
              <a:t>18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2791648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D881A-738F-2C4B-9195-2FF51AEABD61}" type="slidenum">
              <a:rPr lang="en-SI" smtClean="0"/>
              <a:t>19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695413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D881A-738F-2C4B-9195-2FF51AEABD61}" type="slidenum">
              <a:rPr lang="en-SI" smtClean="0"/>
              <a:t>2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7878095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D881A-738F-2C4B-9195-2FF51AEABD61}" type="slidenum">
              <a:rPr lang="en-SI" smtClean="0"/>
              <a:t>20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1963148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D881A-738F-2C4B-9195-2FF51AEABD61}" type="slidenum">
              <a:rPr lang="en-SI" smtClean="0"/>
              <a:t>21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2853142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3506F3-8CAE-818E-935B-A5439CEDA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>
            <a:extLst>
              <a:ext uri="{FF2B5EF4-FFF2-40B4-BE49-F238E27FC236}">
                <a16:creationId xmlns:a16="http://schemas.microsoft.com/office/drawing/2014/main" id="{887F768C-2813-58A4-7517-9AC999DCF7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>
            <a:extLst>
              <a:ext uri="{FF2B5EF4-FFF2-40B4-BE49-F238E27FC236}">
                <a16:creationId xmlns:a16="http://schemas.microsoft.com/office/drawing/2014/main" id="{4CA944A3-B999-E1A0-C3D0-F9F0EDF6B9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4953D8F5-3A6F-3522-44DF-D331FE3385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D881A-738F-2C4B-9195-2FF51AEABD61}" type="slidenum">
              <a:rPr lang="en-SI" smtClean="0"/>
              <a:t>22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843233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7DB473-5BB3-BEF4-69F1-6F6377F144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>
            <a:extLst>
              <a:ext uri="{FF2B5EF4-FFF2-40B4-BE49-F238E27FC236}">
                <a16:creationId xmlns:a16="http://schemas.microsoft.com/office/drawing/2014/main" id="{418CC038-604D-6CDB-D4F1-A2519788FC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>
            <a:extLst>
              <a:ext uri="{FF2B5EF4-FFF2-40B4-BE49-F238E27FC236}">
                <a16:creationId xmlns:a16="http://schemas.microsoft.com/office/drawing/2014/main" id="{1B3D6E59-8549-5F6B-5FAF-5FC70A8289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257C01A8-8F98-659C-2531-56E1AD3404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D881A-738F-2C4B-9195-2FF51AEABD61}" type="slidenum">
              <a:rPr lang="en-SI" smtClean="0"/>
              <a:t>23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3800717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b="0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D881A-738F-2C4B-9195-2FF51AEABD61}" type="slidenum">
              <a:rPr lang="en-SI" smtClean="0"/>
              <a:t>24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4733867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D881A-738F-2C4B-9195-2FF51AEABD61}" type="slidenum">
              <a:rPr lang="en-SI" smtClean="0"/>
              <a:t>25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7649077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D881A-738F-2C4B-9195-2FF51AEABD61}" type="slidenum">
              <a:rPr lang="en-SI" smtClean="0"/>
              <a:t>26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9051260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D881A-738F-2C4B-9195-2FF51AEABD61}" type="slidenum">
              <a:rPr lang="en-SI" smtClean="0"/>
              <a:t>27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1429530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D881A-738F-2C4B-9195-2FF51AEABD61}" type="slidenum">
              <a:rPr lang="en-SI" smtClean="0"/>
              <a:t>28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4570915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D881A-738F-2C4B-9195-2FF51AEABD61}" type="slidenum">
              <a:rPr lang="en-SI" smtClean="0"/>
              <a:t>29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935458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D881A-738F-2C4B-9195-2FF51AEABD61}" type="slidenum">
              <a:rPr lang="en-SI" smtClean="0"/>
              <a:t>3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5565646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D881A-738F-2C4B-9195-2FF51AEABD61}" type="slidenum">
              <a:rPr lang="en-SI" smtClean="0"/>
              <a:t>30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6289053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D881A-738F-2C4B-9195-2FF51AEABD61}" type="slidenum">
              <a:rPr lang="en-SI" smtClean="0"/>
              <a:t>31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1286689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D881A-738F-2C4B-9195-2FF51AEABD61}" type="slidenum">
              <a:rPr lang="en-SI" smtClean="0"/>
              <a:t>32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9150692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D881A-738F-2C4B-9195-2FF51AEABD61}" type="slidenum">
              <a:rPr lang="en-SI" smtClean="0"/>
              <a:t>33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8665730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BCFEC-48AE-6BED-9D0D-E27BCE1E81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>
            <a:extLst>
              <a:ext uri="{FF2B5EF4-FFF2-40B4-BE49-F238E27FC236}">
                <a16:creationId xmlns:a16="http://schemas.microsoft.com/office/drawing/2014/main" id="{6CC0BC19-48F6-641A-E754-14A0B39A14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>
            <a:extLst>
              <a:ext uri="{FF2B5EF4-FFF2-40B4-BE49-F238E27FC236}">
                <a16:creationId xmlns:a16="http://schemas.microsoft.com/office/drawing/2014/main" id="{203A2A85-11D4-2A20-35B9-D2ABD0BAA1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AD403053-CC32-748F-5B34-F2DACB5A5D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D881A-738F-2C4B-9195-2FF51AEABD61}" type="slidenum">
              <a:rPr lang="en-SI" smtClean="0"/>
              <a:t>34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6861704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D881A-738F-2C4B-9195-2FF51AEABD61}" type="slidenum">
              <a:rPr lang="en-SI" smtClean="0"/>
              <a:t>35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5826458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D881A-738F-2C4B-9195-2FF51AEABD61}" type="slidenum">
              <a:rPr lang="en-SI" smtClean="0"/>
              <a:t>36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021625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D881A-738F-2C4B-9195-2FF51AEABD61}" type="slidenum">
              <a:rPr lang="en-SI" smtClean="0"/>
              <a:t>4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008017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CA2AF8-5143-6BC4-A9FD-0EA428A16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>
            <a:extLst>
              <a:ext uri="{FF2B5EF4-FFF2-40B4-BE49-F238E27FC236}">
                <a16:creationId xmlns:a16="http://schemas.microsoft.com/office/drawing/2014/main" id="{17843C09-E7B6-7502-3D95-635A286528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>
            <a:extLst>
              <a:ext uri="{FF2B5EF4-FFF2-40B4-BE49-F238E27FC236}">
                <a16:creationId xmlns:a16="http://schemas.microsoft.com/office/drawing/2014/main" id="{878F5A22-4EC1-3EC0-70D0-EBFB4118AA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b="0" dirty="0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9D4F7D8B-8D60-8BCC-86F7-118FB34F5F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D881A-738F-2C4B-9195-2FF51AEABD61}" type="slidenum">
              <a:rPr lang="en-SI" smtClean="0"/>
              <a:t>5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268643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AED6C3-7533-C219-F348-84DA4BCCF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>
            <a:extLst>
              <a:ext uri="{FF2B5EF4-FFF2-40B4-BE49-F238E27FC236}">
                <a16:creationId xmlns:a16="http://schemas.microsoft.com/office/drawing/2014/main" id="{37D785FF-A341-D9A2-D1A4-AA60E48864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>
            <a:extLst>
              <a:ext uri="{FF2B5EF4-FFF2-40B4-BE49-F238E27FC236}">
                <a16:creationId xmlns:a16="http://schemas.microsoft.com/office/drawing/2014/main" id="{BF57AA7A-534E-4F30-212D-41924E3FA6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051F51B0-CDAE-55FB-FECC-9E36A0AA34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D881A-738F-2C4B-9195-2FF51AEABD61}" type="slidenum">
              <a:rPr lang="en-SI" smtClean="0"/>
              <a:t>6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268819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D881A-738F-2C4B-9195-2FF51AEABD61}" type="slidenum">
              <a:rPr lang="en-SI" smtClean="0"/>
              <a:t>7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272269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D881A-738F-2C4B-9195-2FF51AEABD61}" type="slidenum">
              <a:rPr lang="en-SI" smtClean="0"/>
              <a:t>8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575821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D153A-1C28-45C3-8DE7-17A3D32021BF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78595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sl-SI" dirty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404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42199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467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0351" y="1038350"/>
            <a:ext cx="9875520" cy="135636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E5891F6-69C6-BF01-E8BF-FAF98BD3FE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6711" y="6335781"/>
            <a:ext cx="7162800" cy="253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sl-SI" dirty="0"/>
              <a:t>9. Platforma znanja – Nacionalni posvet: sooblikovanje 10. okvirnega programa za raziskave in inovacije</a:t>
            </a:r>
          </a:p>
        </p:txBody>
      </p:sp>
    </p:spTree>
    <p:extLst>
      <p:ext uri="{BB962C8B-B14F-4D97-AF65-F5344CB8AC3E}">
        <p14:creationId xmlns:p14="http://schemas.microsoft.com/office/powerpoint/2010/main" val="2581259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974879E-0615-3D37-CC70-AF7EC5C55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6711" y="6335781"/>
            <a:ext cx="7162800" cy="253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sl-SI" dirty="0"/>
              <a:t>9. Platforma znanja – Nacionalni posvet: sooblikovanje 10. okvirnega programa za raziskave in inovacije</a:t>
            </a:r>
          </a:p>
        </p:txBody>
      </p:sp>
    </p:spTree>
    <p:extLst>
      <p:ext uri="{BB962C8B-B14F-4D97-AF65-F5344CB8AC3E}">
        <p14:creationId xmlns:p14="http://schemas.microsoft.com/office/powerpoint/2010/main" val="151293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AFD94382-9BCB-2CAD-83F2-96CBD74153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6711" y="6335781"/>
            <a:ext cx="7162800" cy="253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sl-SI" dirty="0"/>
              <a:t>9. Platforma znanja – Nacionalni posvet: sooblikovanje 10. okvirnega programa za raziskave in inovacije</a:t>
            </a:r>
          </a:p>
        </p:txBody>
      </p:sp>
    </p:spTree>
    <p:extLst>
      <p:ext uri="{BB962C8B-B14F-4D97-AF65-F5344CB8AC3E}">
        <p14:creationId xmlns:p14="http://schemas.microsoft.com/office/powerpoint/2010/main" val="1760226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39082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1667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10371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60474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8289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 userDrawn="1"/>
        </p:nvSpPr>
        <p:spPr>
          <a:xfrm>
            <a:off x="205740" y="269047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0351" y="990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dirty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514600"/>
            <a:ext cx="9872871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6711" y="6335781"/>
            <a:ext cx="7162800" cy="253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sl-SI" dirty="0"/>
              <a:t>9. Platforma znanja – Nacionalni posvet: sooblikovanje 10. okvirnega programa za raziskave in inovacije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07B05765-4F1F-B43B-E707-72B45E06734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98496" y="410398"/>
            <a:ext cx="2847907" cy="67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841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unding-tenders/opportunities/docs/2021-2027/common/guidance/list-3rd-country-participation_horizon-euratom_en.pdf" TargetMode="External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s://ec.europa.eu/info/funding-tenders/opportunities/docs/2021-2027/horizon/guidance/complementary-funding-mechanisms-in-third-countries_he_en.pdf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ec.europa.eu/info/funding-tenders/opportunities/docs/2021-2027/horizon/guidance/complementary-funding-mechanisms-in-third-countries_he_en.pdf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?utm_source=link-attribution&amp;utm_medium=referral&amp;utm_campaign=image&amp;utm_content=4701079" TargetMode="External"/><Relationship Id="rId4" Type="http://schemas.openxmlformats.org/officeDocument/2006/relationships/hyperlink" Target="https://pixabay.com/users/kracoboren-14651101/?utm_source=link-attribution&amp;utm_medium=referral&amp;utm_campaign=image&amp;utm_content=4701079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?utm_source=link-attribution&amp;utm_medium=referral&amp;utm_campaign=image&amp;utm_content=5163639" TargetMode="External"/><Relationship Id="rId5" Type="http://schemas.openxmlformats.org/officeDocument/2006/relationships/hyperlink" Target="https://pixabay.com/users/spalla67-16041978/?utm_source=link-attribution&amp;utm_medium=referral&amp;utm_campaign=image&amp;utm_content=5163639" TargetMode="Externa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spalla67-16041978/?utm_source=link-attribution&amp;utm_medium=referral&amp;utm_campaign=image&amp;utm_content=5163639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hyperlink" Target="https://pixabay.com/?utm_source=link-attribution&amp;utm_medium=referral&amp;utm_campaign=image&amp;utm_content=5163639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9CCE8194-6761-914D-4B06-06E6B5D74CFC}"/>
              </a:ext>
            </a:extLst>
          </p:cNvPr>
          <p:cNvSpPr txBox="1"/>
          <p:nvPr/>
        </p:nvSpPr>
        <p:spPr>
          <a:xfrm>
            <a:off x="1127760" y="1997839"/>
            <a:ext cx="10515600" cy="30162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sl-SI" sz="6600" b="1" dirty="0">
                <a:solidFill>
                  <a:schemeClr val="accent1"/>
                </a:solidFill>
              </a:rPr>
              <a:t>Skrite plasti Obzorja Evropa</a:t>
            </a:r>
          </a:p>
          <a:p>
            <a:pPr algn="ctr"/>
            <a:endParaRPr lang="sl-SI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sl-SI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〰 mednarodno sodelovanje 〰</a:t>
            </a:r>
          </a:p>
          <a:p>
            <a:pPr algn="ctr"/>
            <a:r>
              <a:rPr lang="sl-SI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〰 sinergije 〰</a:t>
            </a:r>
          </a:p>
          <a:p>
            <a:pPr algn="ctr"/>
            <a:r>
              <a:rPr lang="sl-SI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〰 horizontalni razpisi 〰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7FB0098F-C76A-FF69-E999-5593ADFDE4B5}"/>
              </a:ext>
            </a:extLst>
          </p:cNvPr>
          <p:cNvSpPr txBox="1"/>
          <p:nvPr/>
        </p:nvSpPr>
        <p:spPr>
          <a:xfrm>
            <a:off x="1337310" y="5404687"/>
            <a:ext cx="10096500" cy="8925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sl-S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Univerza v Mariboru – MS </a:t>
            </a:r>
            <a:r>
              <a:rPr lang="sl-SI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Teams</a:t>
            </a:r>
            <a:r>
              <a:rPr lang="sl-S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11.2.2026</a:t>
            </a:r>
          </a:p>
          <a:p>
            <a:r>
              <a:rPr lang="sl-SI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Petra Žagar</a:t>
            </a:r>
            <a:r>
              <a:rPr lang="sl-SI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delegatka strateškega programskega odbora Obzorje Evropa</a:t>
            </a:r>
          </a:p>
        </p:txBody>
      </p:sp>
    </p:spTree>
    <p:extLst>
      <p:ext uri="{BB962C8B-B14F-4D97-AF65-F5344CB8AC3E}">
        <p14:creationId xmlns:p14="http://schemas.microsoft.com/office/powerpoint/2010/main" val="1708233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0AD61C-E669-4627-811A-593114006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značba mesta vsebine 2">
            <a:extLst>
              <a:ext uri="{FF2B5EF4-FFF2-40B4-BE49-F238E27FC236}">
                <a16:creationId xmlns:a16="http://schemas.microsoft.com/office/drawing/2014/main" id="{68961527-A6C7-3497-5A8B-EC2FC67E2506}"/>
              </a:ext>
            </a:extLst>
          </p:cNvPr>
          <p:cNvSpPr txBox="1">
            <a:spLocks/>
          </p:cNvSpPr>
          <p:nvPr/>
        </p:nvSpPr>
        <p:spPr>
          <a:xfrm>
            <a:off x="508000" y="1574801"/>
            <a:ext cx="6315758" cy="5016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 dirty="0">
              <a:solidFill>
                <a:schemeClr val="tx2"/>
              </a:solidFill>
            </a:endParaRPr>
          </a:p>
          <a:p>
            <a:pPr lvl="1"/>
            <a:r>
              <a:rPr lang="sl-SI" sz="2800" dirty="0">
                <a:solidFill>
                  <a:schemeClr val="tx2"/>
                </a:solidFill>
              </a:rPr>
              <a:t>Samodejno upravičene do financiranja - države z nizkimi do srednje visokimi prihodki (</a:t>
            </a:r>
            <a:r>
              <a:rPr lang="sl-SI" sz="2800" dirty="0" err="1">
                <a:solidFill>
                  <a:schemeClr val="tx2"/>
                </a:solidFill>
              </a:rPr>
              <a:t>LMICs</a:t>
            </a:r>
            <a:r>
              <a:rPr lang="sl-SI" sz="2800" dirty="0">
                <a:solidFill>
                  <a:schemeClr val="tx2"/>
                </a:solidFill>
              </a:rPr>
              <a:t>)</a:t>
            </a:r>
          </a:p>
          <a:p>
            <a:pPr marL="457200" lvl="1" indent="0">
              <a:buNone/>
            </a:pPr>
            <a:r>
              <a:rPr lang="sl-SI" sz="2800" dirty="0">
                <a:solidFill>
                  <a:srgbClr val="66952E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(~ 110 tretjih držav</a:t>
            </a:r>
            <a:r>
              <a:rPr lang="sl-SI" sz="2800" dirty="0">
                <a:solidFill>
                  <a:srgbClr val="66952E"/>
                </a:solidFill>
                <a:latin typeface="+mj-lt"/>
              </a:rPr>
              <a:t>)</a:t>
            </a:r>
          </a:p>
          <a:p>
            <a:pPr lvl="1"/>
            <a:endParaRPr lang="sl-SI" sz="2800" dirty="0">
              <a:solidFill>
                <a:schemeClr val="tx2"/>
              </a:solidFill>
            </a:endParaRPr>
          </a:p>
          <a:p>
            <a:pPr lvl="1"/>
            <a:r>
              <a:rPr lang="sl-SI" sz="2800" dirty="0">
                <a:solidFill>
                  <a:schemeClr val="tx2"/>
                </a:solidFill>
              </a:rPr>
              <a:t>Države, ki niso samodejno upravičene do financiranja – razviti komplementarni mehanizmi </a:t>
            </a:r>
          </a:p>
          <a:p>
            <a:pPr marL="457200" lvl="1" indent="0">
              <a:buNone/>
            </a:pPr>
            <a:r>
              <a:rPr lang="sl-SI" sz="2800" dirty="0">
                <a:solidFill>
                  <a:srgbClr val="66952E"/>
                </a:solidFill>
                <a:latin typeface="+mj-lt"/>
              </a:rPr>
              <a:t>(</a:t>
            </a:r>
            <a:r>
              <a:rPr lang="sl-SI" sz="2800" dirty="0">
                <a:solidFill>
                  <a:srgbClr val="66952E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11 tretjih držav</a:t>
            </a:r>
            <a:r>
              <a:rPr lang="sl-SI" sz="2800" dirty="0">
                <a:solidFill>
                  <a:srgbClr val="66952E"/>
                </a:solidFill>
                <a:latin typeface="+mj-lt"/>
              </a:rPr>
              <a:t>) </a:t>
            </a:r>
          </a:p>
          <a:p>
            <a:pPr lvl="1"/>
            <a:endParaRPr lang="sl-SI" sz="2800" dirty="0">
              <a:solidFill>
                <a:schemeClr val="tx2"/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B5D13DB-4B62-DD89-B9DC-318E4B7651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0342" y="1422305"/>
            <a:ext cx="4257758" cy="4856373"/>
          </a:xfrm>
          <a:prstGeom prst="rect">
            <a:avLst/>
          </a:prstGeom>
        </p:spPr>
      </p:pic>
      <p:grpSp>
        <p:nvGrpSpPr>
          <p:cNvPr id="12" name="Skupina 11">
            <a:extLst>
              <a:ext uri="{FF2B5EF4-FFF2-40B4-BE49-F238E27FC236}">
                <a16:creationId xmlns:a16="http://schemas.microsoft.com/office/drawing/2014/main" id="{5E571CF1-4837-6B77-C2F7-C22E0AD2B78B}"/>
              </a:ext>
            </a:extLst>
          </p:cNvPr>
          <p:cNvGrpSpPr/>
          <p:nvPr/>
        </p:nvGrpSpPr>
        <p:grpSpPr>
          <a:xfrm>
            <a:off x="3695700" y="5283199"/>
            <a:ext cx="1993900" cy="1329267"/>
            <a:chOff x="3695700" y="5283199"/>
            <a:chExt cx="1993900" cy="1329267"/>
          </a:xfrm>
        </p:grpSpPr>
        <p:pic>
          <p:nvPicPr>
            <p:cNvPr id="10" name="Slika 9" descr="Slika, ki vsebuje besede simbol, logotip, škrlatna, rdeča&#10;&#10;Vsebina, ustvarjena z umetno inteligenco, morda ni pravilna.">
              <a:extLst>
                <a:ext uri="{FF2B5EF4-FFF2-40B4-BE49-F238E27FC236}">
                  <a16:creationId xmlns:a16="http://schemas.microsoft.com/office/drawing/2014/main" id="{E5621785-8CD3-875E-FB35-9C902FB99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95700" y="5283199"/>
              <a:ext cx="1993900" cy="1329267"/>
            </a:xfrm>
            <a:prstGeom prst="rect">
              <a:avLst/>
            </a:prstGeom>
          </p:spPr>
        </p:pic>
        <p:pic>
          <p:nvPicPr>
            <p:cNvPr id="4098" name="Picture 2" descr="Flag of Monaco - Drapeau de Monaco">
              <a:extLst>
                <a:ext uri="{FF2B5EF4-FFF2-40B4-BE49-F238E27FC236}">
                  <a16:creationId xmlns:a16="http://schemas.microsoft.com/office/drawing/2014/main" id="{FF94927A-2484-6FA0-8644-E48F0F8586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1533" y="5742486"/>
              <a:ext cx="499534" cy="3195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Pravokotnik: zaokroženi diagonalni vogali 10">
              <a:extLst>
                <a:ext uri="{FF2B5EF4-FFF2-40B4-BE49-F238E27FC236}">
                  <a16:creationId xmlns:a16="http://schemas.microsoft.com/office/drawing/2014/main" id="{4274EA77-1107-B5F5-36B1-A0B7AE2E280E}"/>
                </a:ext>
              </a:extLst>
            </p:cNvPr>
            <p:cNvSpPr/>
            <p:nvPr/>
          </p:nvSpPr>
          <p:spPr>
            <a:xfrm>
              <a:off x="5177367" y="5708699"/>
              <a:ext cx="512233" cy="319566"/>
            </a:xfrm>
            <a:prstGeom prst="round2Diag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</p:spTree>
    <p:extLst>
      <p:ext uri="{BB962C8B-B14F-4D97-AF65-F5344CB8AC3E}">
        <p14:creationId xmlns:p14="http://schemas.microsoft.com/office/powerpoint/2010/main" val="2610685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3FFB06-BBB2-7B29-6461-4A8F63F8F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značba mesta vsebine 2">
            <a:extLst>
              <a:ext uri="{FF2B5EF4-FFF2-40B4-BE49-F238E27FC236}">
                <a16:creationId xmlns:a16="http://schemas.microsoft.com/office/drawing/2014/main" id="{B1008F95-9E15-A953-68A5-B28D008A7FE6}"/>
              </a:ext>
            </a:extLst>
          </p:cNvPr>
          <p:cNvSpPr txBox="1">
            <a:spLocks/>
          </p:cNvSpPr>
          <p:nvPr/>
        </p:nvSpPr>
        <p:spPr>
          <a:xfrm>
            <a:off x="508000" y="1193801"/>
            <a:ext cx="6315758" cy="5016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sl-SI" sz="2800" dirty="0">
              <a:solidFill>
                <a:schemeClr val="tx2"/>
              </a:solidFill>
            </a:endParaRPr>
          </a:p>
          <a:p>
            <a:pPr lvl="1"/>
            <a:r>
              <a:rPr lang="sl-SI" sz="2800" dirty="0">
                <a:solidFill>
                  <a:schemeClr val="tx2"/>
                </a:solidFill>
              </a:rPr>
              <a:t>Države, ki niso samodejno upravičene do financiranja – razviti komplementarni mehanizmi </a:t>
            </a:r>
          </a:p>
          <a:p>
            <a:pPr marL="457200" lvl="1" indent="0">
              <a:buNone/>
            </a:pPr>
            <a:r>
              <a:rPr lang="sl-SI" sz="2800" dirty="0">
                <a:solidFill>
                  <a:srgbClr val="66952E"/>
                </a:solidFill>
                <a:latin typeface="+mj-lt"/>
              </a:rPr>
              <a:t>(</a:t>
            </a:r>
            <a:r>
              <a:rPr lang="sl-SI" sz="2800" dirty="0">
                <a:solidFill>
                  <a:srgbClr val="66952E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11 tretjih držav</a:t>
            </a:r>
            <a:r>
              <a:rPr lang="sl-SI" sz="2800" dirty="0">
                <a:solidFill>
                  <a:srgbClr val="66952E"/>
                </a:solidFill>
                <a:latin typeface="+mj-lt"/>
              </a:rPr>
              <a:t>) </a:t>
            </a:r>
          </a:p>
          <a:p>
            <a:pPr lvl="1"/>
            <a:endParaRPr lang="sl-SI" sz="2800" dirty="0">
              <a:solidFill>
                <a:schemeClr val="tx2"/>
              </a:solidFill>
            </a:endParaRPr>
          </a:p>
        </p:txBody>
      </p:sp>
      <p:sp>
        <p:nvSpPr>
          <p:cNvPr id="2" name="Označba mesta vsebine 2">
            <a:extLst>
              <a:ext uri="{FF2B5EF4-FFF2-40B4-BE49-F238E27FC236}">
                <a16:creationId xmlns:a16="http://schemas.microsoft.com/office/drawing/2014/main" id="{4B55890D-5935-CC1C-F5D5-3EFD19DCB17B}"/>
              </a:ext>
            </a:extLst>
          </p:cNvPr>
          <p:cNvSpPr txBox="1">
            <a:spLocks/>
          </p:cNvSpPr>
          <p:nvPr/>
        </p:nvSpPr>
        <p:spPr>
          <a:xfrm>
            <a:off x="502212" y="3987801"/>
            <a:ext cx="6315758" cy="5016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sl-SI" sz="2800" dirty="0">
              <a:solidFill>
                <a:srgbClr val="66952E"/>
              </a:solidFill>
              <a:latin typeface="+mj-lt"/>
            </a:endParaRPr>
          </a:p>
          <a:p>
            <a:pPr lvl="1"/>
            <a:endParaRPr lang="sl-SI" sz="2800" dirty="0">
              <a:solidFill>
                <a:schemeClr val="tx2"/>
              </a:solidFill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4222D2FA-02AB-8399-2864-2D9F7EBD1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389" y="5737582"/>
            <a:ext cx="630422" cy="34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značba mesta vsebine 2">
            <a:extLst>
              <a:ext uri="{FF2B5EF4-FFF2-40B4-BE49-F238E27FC236}">
                <a16:creationId xmlns:a16="http://schemas.microsoft.com/office/drawing/2014/main" id="{4D29F669-E370-3EB3-EF27-CCE4A37EE622}"/>
              </a:ext>
            </a:extLst>
          </p:cNvPr>
          <p:cNvSpPr txBox="1">
            <a:spLocks/>
          </p:cNvSpPr>
          <p:nvPr/>
        </p:nvSpPr>
        <p:spPr>
          <a:xfrm>
            <a:off x="513788" y="4790475"/>
            <a:ext cx="6315758" cy="5016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sl-SI" sz="2800" dirty="0">
              <a:solidFill>
                <a:schemeClr val="tx2"/>
              </a:solidFill>
            </a:endParaRPr>
          </a:p>
          <a:p>
            <a:pPr lvl="1"/>
            <a:r>
              <a:rPr lang="sl-SI" sz="2800" dirty="0">
                <a:solidFill>
                  <a:schemeClr val="tx2"/>
                </a:solidFill>
              </a:rPr>
              <a:t>Madžarska</a:t>
            </a:r>
          </a:p>
        </p:txBody>
      </p:sp>
      <p:sp>
        <p:nvSpPr>
          <p:cNvPr id="10" name="Puščica: levo 9">
            <a:extLst>
              <a:ext uri="{FF2B5EF4-FFF2-40B4-BE49-F238E27FC236}">
                <a16:creationId xmlns:a16="http://schemas.microsoft.com/office/drawing/2014/main" id="{E5379D35-15C1-6D96-7559-A1685811139C}"/>
              </a:ext>
            </a:extLst>
          </p:cNvPr>
          <p:cNvSpPr/>
          <p:nvPr/>
        </p:nvSpPr>
        <p:spPr>
          <a:xfrm rot="10800000">
            <a:off x="5901134" y="3918163"/>
            <a:ext cx="846667" cy="423335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63AA2E7A-FFA0-C7C2-3175-A616C4D4CB6D}"/>
              </a:ext>
            </a:extLst>
          </p:cNvPr>
          <p:cNvGrpSpPr/>
          <p:nvPr/>
        </p:nvGrpSpPr>
        <p:grpSpPr>
          <a:xfrm>
            <a:off x="3621183" y="2870199"/>
            <a:ext cx="1993900" cy="1329267"/>
            <a:chOff x="3534833" y="2870199"/>
            <a:chExt cx="1993900" cy="1329267"/>
          </a:xfrm>
        </p:grpSpPr>
        <p:pic>
          <p:nvPicPr>
            <p:cNvPr id="3" name="Slika 2" descr="Slika, ki vsebuje besede simbol, logotip, škrlatna, rdeča&#10;&#10;Vsebina, ustvarjena z umetno inteligenco, morda ni pravilna.">
              <a:extLst>
                <a:ext uri="{FF2B5EF4-FFF2-40B4-BE49-F238E27FC236}">
                  <a16:creationId xmlns:a16="http://schemas.microsoft.com/office/drawing/2014/main" id="{12736112-034B-849A-1BE8-E5E6E80EDF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34833" y="2870199"/>
              <a:ext cx="1993900" cy="1329267"/>
            </a:xfrm>
            <a:prstGeom prst="rect">
              <a:avLst/>
            </a:prstGeom>
          </p:spPr>
        </p:pic>
        <p:sp>
          <p:nvSpPr>
            <p:cNvPr id="4" name="Pravokotnik: zaokroženi diagonalni vogali 3">
              <a:extLst>
                <a:ext uri="{FF2B5EF4-FFF2-40B4-BE49-F238E27FC236}">
                  <a16:creationId xmlns:a16="http://schemas.microsoft.com/office/drawing/2014/main" id="{31A37C51-681F-38A1-4F37-FFE0DD2BC758}"/>
                </a:ext>
              </a:extLst>
            </p:cNvPr>
            <p:cNvSpPr/>
            <p:nvPr/>
          </p:nvSpPr>
          <p:spPr>
            <a:xfrm>
              <a:off x="5016500" y="3295699"/>
              <a:ext cx="512233" cy="319566"/>
            </a:xfrm>
            <a:prstGeom prst="round2Diag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pic>
          <p:nvPicPr>
            <p:cNvPr id="11" name="Picture 2" descr="Flag of Monaco - Drapeau de Monaco">
              <a:extLst>
                <a:ext uri="{FF2B5EF4-FFF2-40B4-BE49-F238E27FC236}">
                  <a16:creationId xmlns:a16="http://schemas.microsoft.com/office/drawing/2014/main" id="{DECC8406-80ED-F4A8-274C-13038500ED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0157" y="3322184"/>
              <a:ext cx="499534" cy="3195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Slika 5">
            <a:extLst>
              <a:ext uri="{FF2B5EF4-FFF2-40B4-BE49-F238E27FC236}">
                <a16:creationId xmlns:a16="http://schemas.microsoft.com/office/drawing/2014/main" id="{8D91D41B-88DD-9251-A65C-068E5B3EE5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6750" y="1334473"/>
            <a:ext cx="4438878" cy="212100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40B810A2-AD7C-6618-CF1A-40AA7FF9E0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64296" y="3295699"/>
            <a:ext cx="4308668" cy="2160180"/>
          </a:xfrm>
          <a:prstGeom prst="rect">
            <a:avLst/>
          </a:prstGeom>
        </p:spPr>
      </p:pic>
      <p:sp>
        <p:nvSpPr>
          <p:cNvPr id="18" name="Puščica: levo 17">
            <a:extLst>
              <a:ext uri="{FF2B5EF4-FFF2-40B4-BE49-F238E27FC236}">
                <a16:creationId xmlns:a16="http://schemas.microsoft.com/office/drawing/2014/main" id="{B322A90E-66D9-7250-E7E2-197ADC5C6C6A}"/>
              </a:ext>
            </a:extLst>
          </p:cNvPr>
          <p:cNvSpPr/>
          <p:nvPr/>
        </p:nvSpPr>
        <p:spPr>
          <a:xfrm rot="20215446">
            <a:off x="11122055" y="2525231"/>
            <a:ext cx="846667" cy="423335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uščica: levo 4">
            <a:extLst>
              <a:ext uri="{FF2B5EF4-FFF2-40B4-BE49-F238E27FC236}">
                <a16:creationId xmlns:a16="http://schemas.microsoft.com/office/drawing/2014/main" id="{BB7E6405-C1EF-815B-C753-B3990905B9E6}"/>
              </a:ext>
            </a:extLst>
          </p:cNvPr>
          <p:cNvSpPr/>
          <p:nvPr/>
        </p:nvSpPr>
        <p:spPr>
          <a:xfrm rot="1482030">
            <a:off x="8369031" y="5458239"/>
            <a:ext cx="846667" cy="423335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EE849D76-1654-8A99-4CEC-FD09735C94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6420" y="4022892"/>
            <a:ext cx="5292321" cy="1938694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25552EDB-E02A-63F5-F2BE-6B13C138CC6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30606" y="1450905"/>
            <a:ext cx="2559182" cy="503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07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9E09B16-4874-4AF2-86A9-1E174C200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l-SI"/>
          </a:p>
        </p:txBody>
      </p:sp>
      <p:pic>
        <p:nvPicPr>
          <p:cNvPr id="5" name="Označba mesta vsebine 4" descr="Slika, ki vsebuje besede narava, jama, stalagmit, kapnik&#10;&#10;Vsebina, ustvarjena z umetno inteligenco, morda ni pravilna.">
            <a:extLst>
              <a:ext uri="{FF2B5EF4-FFF2-40B4-BE49-F238E27FC236}">
                <a16:creationId xmlns:a16="http://schemas.microsoft.com/office/drawing/2014/main" id="{A67322FF-37F7-DF84-E16E-E6A15C7D41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15301" b="744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557AC3B-63D5-4181-AD35-0D051F7C8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l-SI"/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F6D6C48C-2530-18F0-D7CC-814DBC5C5D3B}"/>
              </a:ext>
            </a:extLst>
          </p:cNvPr>
          <p:cNvSpPr txBox="1"/>
          <p:nvPr/>
        </p:nvSpPr>
        <p:spPr>
          <a:xfrm>
            <a:off x="231140" y="243840"/>
            <a:ext cx="62819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Image by </a:t>
            </a:r>
            <a:r>
              <a:rPr lang="en-US" sz="1200" b="0" i="0" u="sng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KracoBoren</a:t>
            </a:r>
            <a:r>
              <a:rPr lang="en-US" sz="1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 from </a:t>
            </a:r>
            <a:r>
              <a:rPr lang="en-US" sz="1200" b="0" i="0" u="sng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lang="sl-SI" sz="1200" dirty="0">
              <a:solidFill>
                <a:schemeClr val="bg1"/>
              </a:solidFill>
            </a:endParaRPr>
          </a:p>
        </p:txBody>
      </p:sp>
      <p:cxnSp>
        <p:nvCxnSpPr>
          <p:cNvPr id="8" name="Raven puščični povezovalnik 7">
            <a:extLst>
              <a:ext uri="{FF2B5EF4-FFF2-40B4-BE49-F238E27FC236}">
                <a16:creationId xmlns:a16="http://schemas.microsoft.com/office/drawing/2014/main" id="{A3245F11-BC96-0CF8-D175-26806875D1E4}"/>
              </a:ext>
            </a:extLst>
          </p:cNvPr>
          <p:cNvCxnSpPr>
            <a:cxnSpLocks/>
          </p:cNvCxnSpPr>
          <p:nvPr/>
        </p:nvCxnSpPr>
        <p:spPr>
          <a:xfrm flipH="1" flipV="1">
            <a:off x="4608576" y="2688336"/>
            <a:ext cx="767248" cy="107297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C228C355-CBB9-510B-621D-02013E1A7CFA}"/>
              </a:ext>
            </a:extLst>
          </p:cNvPr>
          <p:cNvSpPr txBox="1"/>
          <p:nvPr/>
        </p:nvSpPr>
        <p:spPr>
          <a:xfrm>
            <a:off x="5612044" y="3598315"/>
            <a:ext cx="60922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chemeClr val="bg1"/>
                </a:solidFill>
              </a:rPr>
              <a:t>mednarodno sodelovanje</a:t>
            </a:r>
          </a:p>
          <a:p>
            <a:endParaRPr lang="sl-SI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971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90EF9C-5EB8-6AF4-8D6D-11E3EF17B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841C37D-1B85-7EBF-FA62-9F6F8AE22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Politični in strateški okvir</a:t>
            </a:r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30C67B4D-A337-C603-5344-3AF87EB39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394711"/>
            <a:ext cx="10287000" cy="4228158"/>
          </a:xfrm>
        </p:spPr>
        <p:txBody>
          <a:bodyPr>
            <a:normAutofit/>
          </a:bodyPr>
          <a:lstStyle/>
          <a:p>
            <a:r>
              <a:rPr lang="sl-SI" sz="3600" dirty="0">
                <a:solidFill>
                  <a:schemeClr val="accent1"/>
                </a:solidFill>
              </a:rPr>
              <a:t>Politični okvir </a:t>
            </a:r>
            <a:r>
              <a:rPr lang="sl-SI" sz="3200" dirty="0">
                <a:solidFill>
                  <a:schemeClr val="accent1"/>
                </a:solidFill>
              </a:rPr>
              <a:t>- </a:t>
            </a:r>
            <a:r>
              <a:rPr lang="sl-SI" sz="2800" dirty="0"/>
              <a:t>Uredba HEU // splošna odprtost za sodelovanje s pridruženimi in nekaterimi tretjimi državami  &amp; fokus na skupno reševanje globalnih izzivov</a:t>
            </a:r>
          </a:p>
          <a:p>
            <a:r>
              <a:rPr lang="sl-SI" sz="3600" dirty="0">
                <a:solidFill>
                  <a:schemeClr val="accent1"/>
                </a:solidFill>
              </a:rPr>
              <a:t>Strateški okvir </a:t>
            </a:r>
            <a:r>
              <a:rPr lang="sl-SI" sz="3200" dirty="0">
                <a:solidFill>
                  <a:schemeClr val="accent1"/>
                </a:solidFill>
              </a:rPr>
              <a:t>- </a:t>
            </a:r>
            <a:r>
              <a:rPr lang="sl-SI" sz="2800" dirty="0"/>
              <a:t>Strateški načrt HEU za 2025-2027 določa 32 pričakovanih učinkov, predloge za nova evropska partnerstva, in delitev 10% proračuna za biotsko raznovrstnost. Hkrati določa, da se mednarodno sodelovanje krepi prek vodilnih pobud, skupnih razpisov in partnerstev, z usmeritvijo v globalne izzive in industrijske vrednostne verige. </a:t>
            </a:r>
          </a:p>
        </p:txBody>
      </p:sp>
    </p:spTree>
    <p:extLst>
      <p:ext uri="{BB962C8B-B14F-4D97-AF65-F5344CB8AC3E}">
        <p14:creationId xmlns:p14="http://schemas.microsoft.com/office/powerpoint/2010/main" val="1137453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4ABA7B9-F65F-31AC-4B6E-2FBE4C8F6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351" y="3000815"/>
            <a:ext cx="4698999" cy="3581400"/>
          </a:xfrm>
        </p:spPr>
        <p:txBody>
          <a:bodyPr>
            <a:normAutofit/>
          </a:bodyPr>
          <a:lstStyle/>
          <a:p>
            <a:r>
              <a:rPr lang="sl-SI" sz="3600" dirty="0"/>
              <a:t>Sklepi Sveta o globalnem pristopu</a:t>
            </a:r>
          </a:p>
          <a:p>
            <a:r>
              <a:rPr lang="sl-SI" sz="3600" dirty="0"/>
              <a:t>Evropska strategija za gospodarsko varnost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022661EC-F15C-8D0E-466D-8B45468E0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9293" y="1485854"/>
            <a:ext cx="3252761" cy="464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ABCFC437-9D3D-5A93-B53B-394135DE0F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06232">
            <a:off x="5817493" y="897467"/>
            <a:ext cx="3506824" cy="49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Naslov 1">
            <a:extLst>
              <a:ext uri="{FF2B5EF4-FFF2-40B4-BE49-F238E27FC236}">
                <a16:creationId xmlns:a16="http://schemas.microsoft.com/office/drawing/2014/main" id="{398A001E-9A25-6C9A-78EE-5A7A4D77F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351" y="1218068"/>
            <a:ext cx="9875520" cy="1356360"/>
          </a:xfrm>
        </p:spPr>
        <p:txBody>
          <a:bodyPr/>
          <a:lstStyle/>
          <a:p>
            <a:r>
              <a:rPr lang="sl-SI" dirty="0"/>
              <a:t>Global </a:t>
            </a:r>
            <a:r>
              <a:rPr lang="sl-SI" dirty="0" err="1"/>
              <a:t>approach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57663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23B961-009B-220D-F87B-28EF52DE8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6394CD-B01C-29CE-9E8B-A07C5BDA0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Okvirni instrumenti v praksi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DE0929A-7340-4A05-67CD-802E73F95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238250"/>
            <a:ext cx="9872871" cy="3581400"/>
          </a:xfrm>
        </p:spPr>
        <p:txBody>
          <a:bodyPr>
            <a:noAutofit/>
          </a:bodyPr>
          <a:lstStyle/>
          <a:p>
            <a:r>
              <a:rPr lang="sl-SI" sz="3200" dirty="0" err="1"/>
              <a:t>Flagship</a:t>
            </a:r>
            <a:r>
              <a:rPr lang="sl-SI" sz="3200" dirty="0"/>
              <a:t> </a:t>
            </a:r>
            <a:r>
              <a:rPr lang="sl-SI" sz="3200" dirty="0" err="1"/>
              <a:t>initiatives</a:t>
            </a:r>
            <a:r>
              <a:rPr lang="sl-SI" sz="3200" dirty="0"/>
              <a:t> (npr. Kitajska)</a:t>
            </a:r>
          </a:p>
          <a:p>
            <a:r>
              <a:rPr lang="sl-SI" sz="3200" dirty="0"/>
              <a:t>Bilateralne / multilateralne prioritete (npr. Afrika, LAC)</a:t>
            </a:r>
          </a:p>
          <a:p>
            <a:r>
              <a:rPr lang="sl-SI" sz="3200" dirty="0"/>
              <a:t>Sodelovanje prek partnerstev in misij</a:t>
            </a:r>
          </a:p>
          <a:p>
            <a:r>
              <a:rPr lang="sl-SI" sz="3200" dirty="0"/>
              <a:t> Pridružitveni sporazum</a:t>
            </a:r>
          </a:p>
          <a:p>
            <a:r>
              <a:rPr lang="sl-SI" sz="3200" b="1" dirty="0"/>
              <a:t>Primeri:</a:t>
            </a:r>
            <a:endParaRPr lang="sl-SI" sz="3200" dirty="0"/>
          </a:p>
          <a:p>
            <a:pPr lvl="1"/>
            <a:r>
              <a:rPr lang="sl-SI" sz="2800" dirty="0" err="1"/>
              <a:t>Calls</a:t>
            </a:r>
            <a:r>
              <a:rPr lang="sl-SI" sz="2800" dirty="0"/>
              <a:t> z »</a:t>
            </a:r>
            <a:r>
              <a:rPr lang="sl-SI" sz="2800" dirty="0" err="1"/>
              <a:t>expected</a:t>
            </a:r>
            <a:r>
              <a:rPr lang="sl-SI" sz="2800" dirty="0"/>
              <a:t> </a:t>
            </a:r>
            <a:r>
              <a:rPr lang="sl-SI" sz="2800" dirty="0" err="1"/>
              <a:t>participation</a:t>
            </a:r>
            <a:r>
              <a:rPr lang="sl-SI" sz="2800" dirty="0"/>
              <a:t> </a:t>
            </a:r>
            <a:r>
              <a:rPr lang="sl-SI" sz="2800" dirty="0" err="1"/>
              <a:t>of</a:t>
            </a:r>
            <a:r>
              <a:rPr lang="sl-SI" sz="2800" dirty="0"/>
              <a:t> </a:t>
            </a:r>
            <a:r>
              <a:rPr lang="sl-SI" sz="2800" dirty="0" err="1"/>
              <a:t>international</a:t>
            </a:r>
            <a:r>
              <a:rPr lang="sl-SI" sz="2800" dirty="0"/>
              <a:t> </a:t>
            </a:r>
            <a:r>
              <a:rPr lang="sl-SI" sz="2800" dirty="0" err="1"/>
              <a:t>partners</a:t>
            </a:r>
            <a:r>
              <a:rPr lang="sl-SI" sz="2800" dirty="0"/>
              <a:t>«</a:t>
            </a:r>
          </a:p>
          <a:p>
            <a:pPr lvl="1"/>
            <a:r>
              <a:rPr lang="sl-SI" sz="2800" dirty="0"/>
              <a:t>mednarodni partner </a:t>
            </a:r>
            <a:r>
              <a:rPr lang="sl-SI" sz="2800" i="1" dirty="0"/>
              <a:t>de </a:t>
            </a:r>
            <a:r>
              <a:rPr lang="sl-SI" sz="2800" i="1" dirty="0" err="1"/>
              <a:t>facto</a:t>
            </a:r>
            <a:r>
              <a:rPr lang="sl-SI" sz="2800" dirty="0"/>
              <a:t> nujen, čeprav ne formalen pogoj</a:t>
            </a:r>
          </a:p>
          <a:p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3723652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8C9465-A107-2153-6C88-BCF7A86CC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90DA48-553D-FED0-5E1A-CECCB00D3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 praksi</a:t>
            </a:r>
          </a:p>
        </p:txBody>
      </p:sp>
      <p:pic>
        <p:nvPicPr>
          <p:cNvPr id="7" name="Označba mesta vsebine 6">
            <a:extLst>
              <a:ext uri="{FF2B5EF4-FFF2-40B4-BE49-F238E27FC236}">
                <a16:creationId xmlns:a16="http://schemas.microsoft.com/office/drawing/2014/main" id="{91E5FE64-5D02-14CF-EFD9-D13633259E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6260" y="1944218"/>
            <a:ext cx="10339480" cy="4627270"/>
          </a:xfrm>
        </p:spPr>
      </p:pic>
      <p:sp>
        <p:nvSpPr>
          <p:cNvPr id="8" name="Puščica: levo 7">
            <a:extLst>
              <a:ext uri="{FF2B5EF4-FFF2-40B4-BE49-F238E27FC236}">
                <a16:creationId xmlns:a16="http://schemas.microsoft.com/office/drawing/2014/main" id="{62DABB22-5FBE-9C08-A53E-D6E7EFC9D7B8}"/>
              </a:ext>
            </a:extLst>
          </p:cNvPr>
          <p:cNvSpPr/>
          <p:nvPr/>
        </p:nvSpPr>
        <p:spPr>
          <a:xfrm rot="2236678">
            <a:off x="2223108" y="5607982"/>
            <a:ext cx="846667" cy="423335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4008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596D3B-9B3F-4457-A2DF-5356173E6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6680" y="291248"/>
            <a:ext cx="9875520" cy="1356360"/>
          </a:xfrm>
        </p:spPr>
        <p:txBody>
          <a:bodyPr/>
          <a:lstStyle/>
          <a:p>
            <a:r>
              <a:rPr lang="sl-SI" dirty="0"/>
              <a:t>Sodelovanje z </a:t>
            </a:r>
            <a:r>
              <a:rPr lang="sl-SI" dirty="0" err="1"/>
              <a:t>LMICs</a:t>
            </a:r>
            <a:r>
              <a:rPr lang="sl-SI" dirty="0"/>
              <a:t> 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6CA91F8F-A719-0308-ECB7-10EE08181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305" y="1390156"/>
            <a:ext cx="5468400" cy="2330898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4EFD1AAE-BE79-B260-5543-896E475167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074" y="3912316"/>
            <a:ext cx="5467631" cy="2654436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DC2E0037-9695-9522-8978-B6C165205E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8701" y="1390156"/>
            <a:ext cx="5473981" cy="1625684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FDB98968-AA62-48D7-0FD9-0539D14779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3331122"/>
            <a:ext cx="5486682" cy="100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638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046A93-3FC0-2FA6-7A4F-70B539870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1">
            <a:extLst>
              <a:ext uri="{FF2B5EF4-FFF2-40B4-BE49-F238E27FC236}">
                <a16:creationId xmlns:a16="http://schemas.microsoft.com/office/drawing/2014/main" id="{A4F03524-2AC9-1AAB-5F64-8591B222F419}"/>
              </a:ext>
            </a:extLst>
          </p:cNvPr>
          <p:cNvSpPr txBox="1">
            <a:spLocks/>
          </p:cNvSpPr>
          <p:nvPr/>
        </p:nvSpPr>
        <p:spPr>
          <a:xfrm>
            <a:off x="1140351" y="1133931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dirty="0"/>
              <a:t>Sodelovanje z Afriko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9FC026F6-1FDD-C320-96D4-5791FBC3C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19" y="2298642"/>
            <a:ext cx="5448580" cy="1130358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E183B374-1754-D3C4-386F-1323A87F8C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618" y="3655002"/>
            <a:ext cx="5473981" cy="882695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E54B4DA6-17A8-DB74-3D02-FC66F7EEFD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019" y="4508822"/>
            <a:ext cx="5473981" cy="1016052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6F287E81-6A08-284D-78B2-6114B7BCE1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3941" y="2298642"/>
            <a:ext cx="5473981" cy="280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343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F1F211-2584-21A1-5064-EB8F8FF00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1">
            <a:extLst>
              <a:ext uri="{FF2B5EF4-FFF2-40B4-BE49-F238E27FC236}">
                <a16:creationId xmlns:a16="http://schemas.microsoft.com/office/drawing/2014/main" id="{E0F6EEF0-891C-194B-9292-DA9547B91A65}"/>
              </a:ext>
            </a:extLst>
          </p:cNvPr>
          <p:cNvSpPr txBox="1">
            <a:spLocks/>
          </p:cNvSpPr>
          <p:nvPr/>
        </p:nvSpPr>
        <p:spPr>
          <a:xfrm>
            <a:off x="1140351" y="1133931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dirty="0"/>
              <a:t>Sodelovanje z LAC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0E208BDF-FF4B-4174-C4C1-0D3AEDF69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351" y="2387197"/>
            <a:ext cx="5486682" cy="977950"/>
          </a:xfrm>
          <a:prstGeom prst="rect">
            <a:avLst/>
          </a:prstGeom>
        </p:spPr>
      </p:pic>
      <p:sp>
        <p:nvSpPr>
          <p:cNvPr id="4" name="Naslov 1">
            <a:extLst>
              <a:ext uri="{FF2B5EF4-FFF2-40B4-BE49-F238E27FC236}">
                <a16:creationId xmlns:a16="http://schemas.microsoft.com/office/drawing/2014/main" id="{0E5F1208-1241-2723-D9DE-EB4D84113C93}"/>
              </a:ext>
            </a:extLst>
          </p:cNvPr>
          <p:cNvSpPr txBox="1">
            <a:spLocks/>
          </p:cNvSpPr>
          <p:nvPr/>
        </p:nvSpPr>
        <p:spPr>
          <a:xfrm>
            <a:off x="1140351" y="3634083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dirty="0"/>
              <a:t>Sodelovanje z Indijo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B24C502B-E793-3DB3-D0A2-B219CED0EB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6129" y="4802155"/>
            <a:ext cx="5473981" cy="91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421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9E09B16-4874-4AF2-86A9-1E174C200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l-SI"/>
          </a:p>
        </p:txBody>
      </p:sp>
      <p:pic>
        <p:nvPicPr>
          <p:cNvPr id="5" name="Označba mesta vsebine 4" descr="Slika, ki vsebuje besede narava, ledena gora, sneg, voda&#10;&#10;Vsebina, ustvarjena z umetno inteligenco, morda ni pravilna.">
            <a:extLst>
              <a:ext uri="{FF2B5EF4-FFF2-40B4-BE49-F238E27FC236}">
                <a16:creationId xmlns:a16="http://schemas.microsoft.com/office/drawing/2014/main" id="{92831BAC-2A50-70EA-44D7-DC4893FE55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t="9538" b="5876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557AC3B-63D5-4181-AD35-0D051F7C8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l-SI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25F76079-88EB-D1AE-4715-D571721D3EF3}"/>
              </a:ext>
            </a:extLst>
          </p:cNvPr>
          <p:cNvSpPr txBox="1"/>
          <p:nvPr/>
        </p:nvSpPr>
        <p:spPr>
          <a:xfrm>
            <a:off x="9039123" y="2123850"/>
            <a:ext cx="32709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chemeClr val="bg1"/>
                </a:solidFill>
              </a:rPr>
              <a:t>Trije stebri Obzorja Evropa</a:t>
            </a:r>
          </a:p>
        </p:txBody>
      </p:sp>
      <p:cxnSp>
        <p:nvCxnSpPr>
          <p:cNvPr id="7" name="Raven puščični povezovalnik 6">
            <a:extLst>
              <a:ext uri="{FF2B5EF4-FFF2-40B4-BE49-F238E27FC236}">
                <a16:creationId xmlns:a16="http://schemas.microsoft.com/office/drawing/2014/main" id="{DFD97286-D1BC-E050-5478-F912B46181B3}"/>
              </a:ext>
            </a:extLst>
          </p:cNvPr>
          <p:cNvCxnSpPr>
            <a:cxnSpLocks/>
          </p:cNvCxnSpPr>
          <p:nvPr/>
        </p:nvCxnSpPr>
        <p:spPr>
          <a:xfrm flipH="1">
            <a:off x="7681947" y="4073320"/>
            <a:ext cx="1357176" cy="863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B3E6B7B6-34C8-6F6A-73EA-89B6BBD0B720}"/>
              </a:ext>
            </a:extLst>
          </p:cNvPr>
          <p:cNvSpPr txBox="1"/>
          <p:nvPr/>
        </p:nvSpPr>
        <p:spPr>
          <a:xfrm>
            <a:off x="9358418" y="3675057"/>
            <a:ext cx="25402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chemeClr val="bg1"/>
                </a:solidFill>
              </a:rPr>
              <a:t>Horizontalna konfiguracija </a:t>
            </a:r>
            <a:r>
              <a:rPr lang="sl-SI" sz="2400" dirty="0">
                <a:solidFill>
                  <a:schemeClr val="bg1"/>
                </a:solidFill>
              </a:rPr>
              <a:t>(WIDENING, ERA)</a:t>
            </a:r>
            <a:endParaRPr lang="sl-SI" sz="3200" dirty="0">
              <a:solidFill>
                <a:schemeClr val="bg1"/>
              </a:solidFill>
            </a:endParaRP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2AE11854-2D81-B24E-C832-3DFFEA6B07BE}"/>
              </a:ext>
            </a:extLst>
          </p:cNvPr>
          <p:cNvSpPr txBox="1"/>
          <p:nvPr/>
        </p:nvSpPr>
        <p:spPr>
          <a:xfrm>
            <a:off x="425919" y="4792273"/>
            <a:ext cx="5000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chemeClr val="bg1"/>
                </a:solidFill>
              </a:rPr>
              <a:t>Skrite plasti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55445152-5B38-AB05-FD9D-6214076C0F91}"/>
              </a:ext>
            </a:extLst>
          </p:cNvPr>
          <p:cNvSpPr txBox="1"/>
          <p:nvPr/>
        </p:nvSpPr>
        <p:spPr>
          <a:xfrm>
            <a:off x="5551107" y="6180698"/>
            <a:ext cx="348801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Mednarodno sodelovanje</a:t>
            </a:r>
            <a:endParaRPr lang="sl-SI" sz="1200" dirty="0">
              <a:solidFill>
                <a:schemeClr val="bg1"/>
              </a:solidFill>
            </a:endParaRP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CBDD7A3B-BBAE-982D-96B8-785A404506A8}"/>
              </a:ext>
            </a:extLst>
          </p:cNvPr>
          <p:cNvSpPr txBox="1"/>
          <p:nvPr/>
        </p:nvSpPr>
        <p:spPr>
          <a:xfrm>
            <a:off x="5008535" y="4562677"/>
            <a:ext cx="2895728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Družbene inovacije</a:t>
            </a:r>
          </a:p>
          <a:p>
            <a:endParaRPr lang="sl-SI" sz="1200" dirty="0">
              <a:solidFill>
                <a:schemeClr val="bg1"/>
              </a:solidFill>
            </a:endParaRP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A04A53D0-C74F-0D2D-B055-BD36EC71CC3D}"/>
              </a:ext>
            </a:extLst>
          </p:cNvPr>
          <p:cNvSpPr txBox="1"/>
          <p:nvPr/>
        </p:nvSpPr>
        <p:spPr>
          <a:xfrm>
            <a:off x="3341794" y="4796181"/>
            <a:ext cx="207334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Enakost spolov</a:t>
            </a:r>
            <a:endParaRPr lang="sl-SI" sz="1200" dirty="0">
              <a:solidFill>
                <a:schemeClr val="bg1"/>
              </a:solidFill>
            </a:endParaRP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6C6B469D-DA8F-073D-4164-A745F7B5E6B7}"/>
              </a:ext>
            </a:extLst>
          </p:cNvPr>
          <p:cNvSpPr txBox="1"/>
          <p:nvPr/>
        </p:nvSpPr>
        <p:spPr>
          <a:xfrm>
            <a:off x="4074946" y="6114992"/>
            <a:ext cx="1043885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Misije</a:t>
            </a:r>
          </a:p>
          <a:p>
            <a:endParaRPr lang="sl-SI" sz="1200" dirty="0">
              <a:solidFill>
                <a:schemeClr val="bg1"/>
              </a:solidFill>
            </a:endParaRP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E2FFBB26-7767-E8C6-2150-CBE1C9385708}"/>
              </a:ext>
            </a:extLst>
          </p:cNvPr>
          <p:cNvSpPr txBox="1"/>
          <p:nvPr/>
        </p:nvSpPr>
        <p:spPr>
          <a:xfrm>
            <a:off x="3932405" y="5272061"/>
            <a:ext cx="32374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Etika, integriteta</a:t>
            </a:r>
            <a:endParaRPr lang="sl-SI" sz="1200" dirty="0">
              <a:solidFill>
                <a:schemeClr val="bg1"/>
              </a:solidFill>
            </a:endParaRPr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9BAFDD29-133F-573A-2CC1-A8168443D8B3}"/>
              </a:ext>
            </a:extLst>
          </p:cNvPr>
          <p:cNvSpPr txBox="1"/>
          <p:nvPr/>
        </p:nvSpPr>
        <p:spPr>
          <a:xfrm>
            <a:off x="4875435" y="5741762"/>
            <a:ext cx="2619753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Evropska partnerstva</a:t>
            </a:r>
          </a:p>
          <a:p>
            <a:endParaRPr lang="sl-SI" sz="1200" dirty="0">
              <a:solidFill>
                <a:schemeClr val="bg1"/>
              </a:solidFill>
            </a:endParaRPr>
          </a:p>
        </p:txBody>
      </p:sp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A81E4791-5023-4D55-D9CB-AAB91B4EAB41}"/>
              </a:ext>
            </a:extLst>
          </p:cNvPr>
          <p:cNvSpPr txBox="1"/>
          <p:nvPr/>
        </p:nvSpPr>
        <p:spPr>
          <a:xfrm>
            <a:off x="4247339" y="4081954"/>
            <a:ext cx="174298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Sinergije</a:t>
            </a:r>
          </a:p>
          <a:p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21" name="Levi zaviti oklepaj 20">
            <a:extLst>
              <a:ext uri="{FF2B5EF4-FFF2-40B4-BE49-F238E27FC236}">
                <a16:creationId xmlns:a16="http://schemas.microsoft.com/office/drawing/2014/main" id="{0EF30D20-9710-9CF6-7599-6E98DD4D01F0}"/>
              </a:ext>
            </a:extLst>
          </p:cNvPr>
          <p:cNvSpPr/>
          <p:nvPr/>
        </p:nvSpPr>
        <p:spPr>
          <a:xfrm>
            <a:off x="3060276" y="4073320"/>
            <a:ext cx="295900" cy="2540840"/>
          </a:xfrm>
          <a:prstGeom prst="leftBrace">
            <a:avLst>
              <a:gd name="adj1" fmla="val 135101"/>
              <a:gd name="adj2" fmla="val 50000"/>
            </a:avLst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2" name="Levi zaviti oklepaj 21">
            <a:extLst>
              <a:ext uri="{FF2B5EF4-FFF2-40B4-BE49-F238E27FC236}">
                <a16:creationId xmlns:a16="http://schemas.microsoft.com/office/drawing/2014/main" id="{EF47B54F-1A23-B0EB-8882-95707776150B}"/>
              </a:ext>
            </a:extLst>
          </p:cNvPr>
          <p:cNvSpPr/>
          <p:nvPr/>
        </p:nvSpPr>
        <p:spPr>
          <a:xfrm rot="10800000">
            <a:off x="8625113" y="1449231"/>
            <a:ext cx="295900" cy="2540840"/>
          </a:xfrm>
          <a:prstGeom prst="leftBrace">
            <a:avLst>
              <a:gd name="adj1" fmla="val 135101"/>
              <a:gd name="adj2" fmla="val 50000"/>
            </a:avLst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6" name="PoljeZBesedilom 25">
            <a:extLst>
              <a:ext uri="{FF2B5EF4-FFF2-40B4-BE49-F238E27FC236}">
                <a16:creationId xmlns:a16="http://schemas.microsoft.com/office/drawing/2014/main" id="{5012E2B8-35C1-FEEA-7CA2-D313E42D882A}"/>
              </a:ext>
            </a:extLst>
          </p:cNvPr>
          <p:cNvSpPr txBox="1"/>
          <p:nvPr/>
        </p:nvSpPr>
        <p:spPr>
          <a:xfrm>
            <a:off x="425919" y="295608"/>
            <a:ext cx="68397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Image by </a:t>
            </a:r>
            <a:r>
              <a:rPr lang="en-US" sz="1200" b="0" i="0" u="sng" dirty="0">
                <a:solidFill>
                  <a:schemeClr val="bg1"/>
                </a:solidFill>
                <a:effectLst/>
                <a:latin typeface="Open Sans" panose="020B06060305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Andrea Spallanzani</a:t>
            </a:r>
            <a:r>
              <a:rPr lang="en-US" sz="1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 from </a:t>
            </a:r>
            <a:r>
              <a:rPr lang="en-US" sz="1200" b="0" i="0" u="sng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lang="sl-SI" sz="1200" dirty="0">
              <a:solidFill>
                <a:schemeClr val="bg1"/>
              </a:solidFill>
            </a:endParaRP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A830BE03-92B6-2E51-D687-541A2F05A8D2}"/>
              </a:ext>
            </a:extLst>
          </p:cNvPr>
          <p:cNvSpPr txBox="1"/>
          <p:nvPr/>
        </p:nvSpPr>
        <p:spPr>
          <a:xfrm>
            <a:off x="5874897" y="5047892"/>
            <a:ext cx="143165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Lump-</a:t>
            </a:r>
            <a:r>
              <a:rPr lang="sl-SI" dirty="0" err="1">
                <a:solidFill>
                  <a:schemeClr val="bg1"/>
                </a:solidFill>
              </a:rPr>
              <a:t>sums</a:t>
            </a:r>
            <a:endParaRPr lang="sl-SI" sz="1200" dirty="0">
              <a:solidFill>
                <a:schemeClr val="bg1"/>
              </a:solidFill>
            </a:endParaRP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4373C9CA-9D63-D5C6-F9B1-FE122926F7BA}"/>
              </a:ext>
            </a:extLst>
          </p:cNvPr>
          <p:cNvSpPr txBox="1"/>
          <p:nvPr/>
        </p:nvSpPr>
        <p:spPr>
          <a:xfrm>
            <a:off x="6055668" y="4238139"/>
            <a:ext cx="32374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Odprta znanost</a:t>
            </a:r>
            <a:endParaRPr lang="sl-SI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6876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B203A-F62B-7CFF-0CBA-4BA4834AA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9A97F4C-C7B6-2B4C-52E8-76DB99FD60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520" y="3243936"/>
            <a:ext cx="9966960" cy="2926080"/>
          </a:xfrm>
        </p:spPr>
        <p:txBody>
          <a:bodyPr>
            <a:normAutofit fontScale="90000"/>
          </a:bodyPr>
          <a:lstStyle/>
          <a:p>
            <a:r>
              <a:rPr lang="pl-PL" dirty="0"/>
              <a:t>Sinergije</a:t>
            </a:r>
            <a:br>
              <a:rPr lang="pl-PL" dirty="0"/>
            </a:br>
            <a:r>
              <a:rPr lang="pl-PL" dirty="0"/>
              <a:t> </a:t>
            </a:r>
            <a:br>
              <a:rPr lang="pl-PL" dirty="0"/>
            </a:br>
            <a:r>
              <a:rPr lang="en-US" dirty="0"/>
              <a:t> </a:t>
            </a:r>
            <a:br>
              <a:rPr lang="sl-SI" sz="4400" dirty="0">
                <a:solidFill>
                  <a:schemeClr val="bg1"/>
                </a:solidFill>
              </a:rPr>
            </a:br>
            <a:endParaRPr lang="sl-S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6239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9D898E-4CB9-B99E-65E4-50C7573A1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579099"/>
            <a:ext cx="9875520" cy="1356360"/>
          </a:xfrm>
        </p:spPr>
        <p:txBody>
          <a:bodyPr/>
          <a:lstStyle/>
          <a:p>
            <a:r>
              <a:rPr lang="pl-PL" dirty="0"/>
              <a:t>Kaj EK dejansko misli s sinergijami?</a:t>
            </a:r>
            <a:endParaRPr lang="sl-SI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A180F2A-229A-3E88-A818-EBEC7A74AA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143000" y="3331701"/>
            <a:ext cx="9817368" cy="194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3600" dirty="0">
                <a:solidFill>
                  <a:srgbClr val="1F1F1F"/>
                </a:solidFill>
                <a:latin typeface="inherit"/>
              </a:rPr>
              <a:t>Sinergije nastanejo, ko so v igri različni procesi, različni mehanizmi financiranja, vendar vsi prispevajo k istemu rezultatu</a:t>
            </a:r>
            <a:r>
              <a:rPr lang="sl-SI" altLang="sl-SI" sz="1100" dirty="0">
                <a:solidFill>
                  <a:schemeClr val="tx1"/>
                </a:solidFill>
                <a:latin typeface="inherit"/>
              </a:rPr>
              <a:t>..</a:t>
            </a:r>
            <a:endParaRPr lang="sl-SI" altLang="sl-SI" sz="2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2337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A3E8BD-6C82-7066-9779-C30DF9581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9E09B16-4874-4AF2-86A9-1E174C200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l-SI"/>
          </a:p>
        </p:txBody>
      </p:sp>
      <p:pic>
        <p:nvPicPr>
          <p:cNvPr id="8" name="Picture 4" descr="How did the solar system and all our planets form? | Young Post Club">
            <a:extLst>
              <a:ext uri="{FF2B5EF4-FFF2-40B4-BE49-F238E27FC236}">
                <a16:creationId xmlns:a16="http://schemas.microsoft.com/office/drawing/2014/main" id="{575E7ADB-A6E2-C6D3-FF7E-2DD883C45AF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557AC3B-63D5-4181-AD35-0D051F7C8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l-SI"/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9CA2DE37-B7D0-E428-7A9F-720AA5BBB2E3}"/>
              </a:ext>
            </a:extLst>
          </p:cNvPr>
          <p:cNvSpPr txBox="1"/>
          <p:nvPr/>
        </p:nvSpPr>
        <p:spPr>
          <a:xfrm>
            <a:off x="3949600" y="5199235"/>
            <a:ext cx="1667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chemeClr val="bg1"/>
                </a:solidFill>
              </a:rPr>
              <a:t>sinergije</a:t>
            </a:r>
          </a:p>
        </p:txBody>
      </p:sp>
      <p:cxnSp>
        <p:nvCxnSpPr>
          <p:cNvPr id="11" name="Raven puščični povezovalnik 10">
            <a:extLst>
              <a:ext uri="{FF2B5EF4-FFF2-40B4-BE49-F238E27FC236}">
                <a16:creationId xmlns:a16="http://schemas.microsoft.com/office/drawing/2014/main" id="{9599A3B1-9B4F-DAA8-EE81-99662DAFB1B6}"/>
              </a:ext>
            </a:extLst>
          </p:cNvPr>
          <p:cNvCxnSpPr>
            <a:cxnSpLocks/>
          </p:cNvCxnSpPr>
          <p:nvPr/>
        </p:nvCxnSpPr>
        <p:spPr>
          <a:xfrm flipH="1" flipV="1">
            <a:off x="3171633" y="4741786"/>
            <a:ext cx="777967" cy="74729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319CE5D5-6E2B-6880-5A27-18EA8F06540A}"/>
              </a:ext>
            </a:extLst>
          </p:cNvPr>
          <p:cNvSpPr txBox="1"/>
          <p:nvPr/>
        </p:nvSpPr>
        <p:spPr>
          <a:xfrm>
            <a:off x="9131200" y="2802966"/>
            <a:ext cx="16674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chemeClr val="bg1"/>
                </a:solidFill>
              </a:rPr>
              <a:t>Obzorje Evropa</a:t>
            </a:r>
          </a:p>
        </p:txBody>
      </p:sp>
      <p:cxnSp>
        <p:nvCxnSpPr>
          <p:cNvPr id="14" name="Raven puščični povezovalnik 13">
            <a:extLst>
              <a:ext uri="{FF2B5EF4-FFF2-40B4-BE49-F238E27FC236}">
                <a16:creationId xmlns:a16="http://schemas.microsoft.com/office/drawing/2014/main" id="{5EC89214-4241-C161-AF6C-F4D8644DDC1D}"/>
              </a:ext>
            </a:extLst>
          </p:cNvPr>
          <p:cNvCxnSpPr>
            <a:cxnSpLocks/>
          </p:cNvCxnSpPr>
          <p:nvPr/>
        </p:nvCxnSpPr>
        <p:spPr>
          <a:xfrm flipV="1">
            <a:off x="10648635" y="3145109"/>
            <a:ext cx="1029132" cy="39293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B5B88775-E0E4-508F-0F2E-87002EBEA324}"/>
              </a:ext>
            </a:extLst>
          </p:cNvPr>
          <p:cNvSpPr txBox="1"/>
          <p:nvPr/>
        </p:nvSpPr>
        <p:spPr>
          <a:xfrm>
            <a:off x="231140" y="243840"/>
            <a:ext cx="62819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200" i="1" dirty="0">
                <a:solidFill>
                  <a:schemeClr val="bg1"/>
                </a:solidFill>
                <a:latin typeface="Roboto" panose="02000000000000000000" pitchFamily="2" charset="0"/>
              </a:rPr>
              <a:t>Fotografij iz strani </a:t>
            </a:r>
            <a:r>
              <a:rPr lang="sl-SI" sz="1200" b="0" i="1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www.youngpostclub.com</a:t>
            </a:r>
            <a:endParaRPr lang="sl-SI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0261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EFEE9D-36AF-4B1F-5A5F-682FD62F7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DED7E4DA-6314-C416-EBFE-052CD3248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56" y="1418166"/>
            <a:ext cx="7388161" cy="4368800"/>
          </a:xfrm>
          <a:prstGeom prst="rect">
            <a:avLst/>
          </a:prstGeom>
        </p:spPr>
      </p:pic>
      <p:sp>
        <p:nvSpPr>
          <p:cNvPr id="6" name="Puščica: gor-dol 5">
            <a:extLst>
              <a:ext uri="{FF2B5EF4-FFF2-40B4-BE49-F238E27FC236}">
                <a16:creationId xmlns:a16="http://schemas.microsoft.com/office/drawing/2014/main" id="{4D6E2709-79D6-5C39-B2F2-806E89DB9229}"/>
              </a:ext>
            </a:extLst>
          </p:cNvPr>
          <p:cNvSpPr/>
          <p:nvPr/>
        </p:nvSpPr>
        <p:spPr>
          <a:xfrm>
            <a:off x="4339736" y="3602566"/>
            <a:ext cx="304800" cy="664633"/>
          </a:xfrm>
          <a:prstGeom prst="up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ravokotnik: zaokroženi diagonalni vogali 6">
            <a:extLst>
              <a:ext uri="{FF2B5EF4-FFF2-40B4-BE49-F238E27FC236}">
                <a16:creationId xmlns:a16="http://schemas.microsoft.com/office/drawing/2014/main" id="{024C4745-5DE5-BE8B-7943-F2ABEECA362D}"/>
              </a:ext>
            </a:extLst>
          </p:cNvPr>
          <p:cNvSpPr/>
          <p:nvPr/>
        </p:nvSpPr>
        <p:spPr>
          <a:xfrm>
            <a:off x="758900" y="2232042"/>
            <a:ext cx="2269067" cy="1507066"/>
          </a:xfrm>
          <a:prstGeom prst="round2Diag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Pravokotnik: zaokroženi diagonalni vogali 1">
            <a:extLst>
              <a:ext uri="{FF2B5EF4-FFF2-40B4-BE49-F238E27FC236}">
                <a16:creationId xmlns:a16="http://schemas.microsoft.com/office/drawing/2014/main" id="{0EA4636D-BB85-029A-E166-4C1C9CC15B81}"/>
              </a:ext>
            </a:extLst>
          </p:cNvPr>
          <p:cNvSpPr/>
          <p:nvPr/>
        </p:nvSpPr>
        <p:spPr>
          <a:xfrm>
            <a:off x="3225974" y="2232042"/>
            <a:ext cx="2269067" cy="3207792"/>
          </a:xfrm>
          <a:prstGeom prst="round2Diag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ravokotnik: zaokroženi diagonalni vogali 2">
            <a:extLst>
              <a:ext uri="{FF2B5EF4-FFF2-40B4-BE49-F238E27FC236}">
                <a16:creationId xmlns:a16="http://schemas.microsoft.com/office/drawing/2014/main" id="{F6324348-8B54-36CA-7CE1-CDCC0D61E718}"/>
              </a:ext>
            </a:extLst>
          </p:cNvPr>
          <p:cNvSpPr/>
          <p:nvPr/>
        </p:nvSpPr>
        <p:spPr>
          <a:xfrm>
            <a:off x="5639520" y="2232042"/>
            <a:ext cx="2269067" cy="1507066"/>
          </a:xfrm>
          <a:prstGeom prst="round2Diag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517026FA-6D2F-8D4E-A3F8-26B0C5A634E5}"/>
              </a:ext>
            </a:extLst>
          </p:cNvPr>
          <p:cNvSpPr txBox="1">
            <a:spLocks/>
          </p:cNvSpPr>
          <p:nvPr/>
        </p:nvSpPr>
        <p:spPr>
          <a:xfrm>
            <a:off x="8817043" y="1882588"/>
            <a:ext cx="3063671" cy="35572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b="1" dirty="0">
                <a:solidFill>
                  <a:schemeClr val="tx2"/>
                </a:solidFill>
              </a:rPr>
              <a:t>PARADNA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b="1" dirty="0">
                <a:solidFill>
                  <a:schemeClr val="tx2"/>
                </a:solidFill>
              </a:rPr>
              <a:t>KONJA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b="1" dirty="0">
                <a:solidFill>
                  <a:schemeClr val="tx2"/>
                </a:solidFill>
              </a:rPr>
              <a:t>SINERGIJ V OBZORJU EVROPA:</a:t>
            </a:r>
          </a:p>
          <a:p>
            <a:r>
              <a:rPr lang="sl-SI" dirty="0">
                <a:solidFill>
                  <a:schemeClr val="tx2"/>
                </a:solidFill>
              </a:rPr>
              <a:t>Pečat odličnosti</a:t>
            </a:r>
          </a:p>
          <a:p>
            <a:r>
              <a:rPr lang="sl-SI" dirty="0" err="1">
                <a:solidFill>
                  <a:schemeClr val="tx2"/>
                </a:solidFill>
              </a:rPr>
              <a:t>Teaming</a:t>
            </a:r>
            <a:r>
              <a:rPr lang="sl-SI" dirty="0">
                <a:solidFill>
                  <a:schemeClr val="tx2"/>
                </a:solidFill>
              </a:rPr>
              <a:t> projekti</a:t>
            </a:r>
            <a:endParaRPr lang="sl-SI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8326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24092630-AAEE-A80B-8151-32B4E40B1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56" y="1418166"/>
            <a:ext cx="7388161" cy="4368800"/>
          </a:xfrm>
          <a:prstGeom prst="rect">
            <a:avLst/>
          </a:prstGeom>
        </p:spPr>
      </p:pic>
      <p:sp>
        <p:nvSpPr>
          <p:cNvPr id="7" name="Pravokotnik: zaokroženi diagonalni vogali 6">
            <a:extLst>
              <a:ext uri="{FF2B5EF4-FFF2-40B4-BE49-F238E27FC236}">
                <a16:creationId xmlns:a16="http://schemas.microsoft.com/office/drawing/2014/main" id="{D47C93BD-6AA4-6891-4AF9-DF51281BD390}"/>
              </a:ext>
            </a:extLst>
          </p:cNvPr>
          <p:cNvSpPr/>
          <p:nvPr/>
        </p:nvSpPr>
        <p:spPr>
          <a:xfrm>
            <a:off x="740343" y="3928533"/>
            <a:ext cx="2269067" cy="1507066"/>
          </a:xfrm>
          <a:prstGeom prst="round2Diag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ravokotnik: zaokroženi vogali 10">
            <a:extLst>
              <a:ext uri="{FF2B5EF4-FFF2-40B4-BE49-F238E27FC236}">
                <a16:creationId xmlns:a16="http://schemas.microsoft.com/office/drawing/2014/main" id="{9E98EFB6-DA18-CA50-A770-A42C7B7EA4CD}"/>
              </a:ext>
            </a:extLst>
          </p:cNvPr>
          <p:cNvSpPr/>
          <p:nvPr/>
        </p:nvSpPr>
        <p:spPr>
          <a:xfrm>
            <a:off x="8594273" y="2569632"/>
            <a:ext cx="575733" cy="103293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sl-SI" dirty="0"/>
              <a:t>ERDF</a:t>
            </a:r>
          </a:p>
        </p:txBody>
      </p:sp>
      <p:sp>
        <p:nvSpPr>
          <p:cNvPr id="12" name="Pravokotnik: zaokroženi vogali 11">
            <a:extLst>
              <a:ext uri="{FF2B5EF4-FFF2-40B4-BE49-F238E27FC236}">
                <a16:creationId xmlns:a16="http://schemas.microsoft.com/office/drawing/2014/main" id="{5984BB86-E23A-084D-246E-BC48828C0127}"/>
              </a:ext>
            </a:extLst>
          </p:cNvPr>
          <p:cNvSpPr/>
          <p:nvPr/>
        </p:nvSpPr>
        <p:spPr>
          <a:xfrm>
            <a:off x="11218938" y="2569632"/>
            <a:ext cx="575733" cy="103293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sl-SI" dirty="0"/>
              <a:t>ERDF</a:t>
            </a:r>
          </a:p>
        </p:txBody>
      </p:sp>
      <p:sp>
        <p:nvSpPr>
          <p:cNvPr id="13" name="Pravokotnik: zaokroženi vogali 12">
            <a:extLst>
              <a:ext uri="{FF2B5EF4-FFF2-40B4-BE49-F238E27FC236}">
                <a16:creationId xmlns:a16="http://schemas.microsoft.com/office/drawing/2014/main" id="{782AE68B-8AA9-E564-CC54-27BC22867011}"/>
              </a:ext>
            </a:extLst>
          </p:cNvPr>
          <p:cNvSpPr/>
          <p:nvPr/>
        </p:nvSpPr>
        <p:spPr>
          <a:xfrm>
            <a:off x="9290658" y="2569632"/>
            <a:ext cx="1761066" cy="103293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HORIZON EUROPE</a:t>
            </a:r>
          </a:p>
        </p:txBody>
      </p:sp>
      <p:sp>
        <p:nvSpPr>
          <p:cNvPr id="14" name="Pravokotnik: zaokroženi vogali 13">
            <a:extLst>
              <a:ext uri="{FF2B5EF4-FFF2-40B4-BE49-F238E27FC236}">
                <a16:creationId xmlns:a16="http://schemas.microsoft.com/office/drawing/2014/main" id="{D9DCD5C7-577D-0840-5A77-1EE1EF507EBD}"/>
              </a:ext>
            </a:extLst>
          </p:cNvPr>
          <p:cNvSpPr/>
          <p:nvPr/>
        </p:nvSpPr>
        <p:spPr>
          <a:xfrm>
            <a:off x="9561592" y="4330698"/>
            <a:ext cx="1761066" cy="103293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ERDF</a:t>
            </a:r>
          </a:p>
        </p:txBody>
      </p:sp>
      <p:sp>
        <p:nvSpPr>
          <p:cNvPr id="15" name="Pravokotnik: zaokroženi vogali 14">
            <a:extLst>
              <a:ext uri="{FF2B5EF4-FFF2-40B4-BE49-F238E27FC236}">
                <a16:creationId xmlns:a16="http://schemas.microsoft.com/office/drawing/2014/main" id="{FEFBBF1F-6DAC-569B-35AE-125A27ABE410}"/>
              </a:ext>
            </a:extLst>
          </p:cNvPr>
          <p:cNvSpPr/>
          <p:nvPr/>
        </p:nvSpPr>
        <p:spPr>
          <a:xfrm>
            <a:off x="9561592" y="5439834"/>
            <a:ext cx="1761066" cy="103293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HORIZON EUROPE</a:t>
            </a:r>
          </a:p>
        </p:txBody>
      </p:sp>
      <p:cxnSp>
        <p:nvCxnSpPr>
          <p:cNvPr id="17" name="Raven puščični povezovalnik 16">
            <a:extLst>
              <a:ext uri="{FF2B5EF4-FFF2-40B4-BE49-F238E27FC236}">
                <a16:creationId xmlns:a16="http://schemas.microsoft.com/office/drawing/2014/main" id="{FF32E67C-2FD3-1FB0-272E-17C40BFD0B19}"/>
              </a:ext>
            </a:extLst>
          </p:cNvPr>
          <p:cNvCxnSpPr/>
          <p:nvPr/>
        </p:nvCxnSpPr>
        <p:spPr>
          <a:xfrm flipV="1">
            <a:off x="8033817" y="3739108"/>
            <a:ext cx="1136189" cy="1002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ovezovalnik: kolenski 18">
            <a:extLst>
              <a:ext uri="{FF2B5EF4-FFF2-40B4-BE49-F238E27FC236}">
                <a16:creationId xmlns:a16="http://schemas.microsoft.com/office/drawing/2014/main" id="{AFB0A0AE-2830-9018-3F2E-6CB99C5F7144}"/>
              </a:ext>
            </a:extLst>
          </p:cNvPr>
          <p:cNvCxnSpPr>
            <a:cxnSpLocks/>
          </p:cNvCxnSpPr>
          <p:nvPr/>
        </p:nvCxnSpPr>
        <p:spPr>
          <a:xfrm>
            <a:off x="1075765" y="5435599"/>
            <a:ext cx="8094241" cy="624451"/>
          </a:xfrm>
          <a:prstGeom prst="bentConnector3">
            <a:avLst>
              <a:gd name="adj1" fmla="val 1323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avokotnik: zaokroženi diagonalni vogali 2">
            <a:extLst>
              <a:ext uri="{FF2B5EF4-FFF2-40B4-BE49-F238E27FC236}">
                <a16:creationId xmlns:a16="http://schemas.microsoft.com/office/drawing/2014/main" id="{B69E4AFF-993B-0F02-39D3-4F42B1068B82}"/>
              </a:ext>
            </a:extLst>
          </p:cNvPr>
          <p:cNvSpPr/>
          <p:nvPr/>
        </p:nvSpPr>
        <p:spPr>
          <a:xfrm>
            <a:off x="5626921" y="3913047"/>
            <a:ext cx="2269067" cy="1507066"/>
          </a:xfrm>
          <a:prstGeom prst="round2Diag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619721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1C2788BE-DFC8-499A-8C7E-BBBC59F81C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572852"/>
              </p:ext>
            </p:extLst>
          </p:nvPr>
        </p:nvGraphicFramePr>
        <p:xfrm>
          <a:off x="609600" y="1962554"/>
          <a:ext cx="109728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1488">
                  <a:extLst>
                    <a:ext uri="{9D8B030D-6E8A-4147-A177-3AD203B41FA5}">
                      <a16:colId xmlns:a16="http://schemas.microsoft.com/office/drawing/2014/main" val="3293196001"/>
                    </a:ext>
                  </a:extLst>
                </a:gridCol>
                <a:gridCol w="8211312">
                  <a:extLst>
                    <a:ext uri="{9D8B030D-6E8A-4147-A177-3AD203B41FA5}">
                      <a16:colId xmlns:a16="http://schemas.microsoft.com/office/drawing/2014/main" val="2977854545"/>
                    </a:ext>
                  </a:extLst>
                </a:gridCol>
              </a:tblGrid>
              <a:tr h="431611">
                <a:tc>
                  <a:txBody>
                    <a:bodyPr/>
                    <a:lstStyle/>
                    <a:p>
                      <a:r>
                        <a:rPr lang="sl-SI" sz="2400" b="1" dirty="0">
                          <a:solidFill>
                            <a:schemeClr val="bg1"/>
                          </a:solidFill>
                        </a:rPr>
                        <a:t>Centraliziran program EU</a:t>
                      </a:r>
                      <a:endParaRPr lang="sl-SI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b="1" dirty="0">
                          <a:solidFill>
                            <a:schemeClr val="bg1"/>
                          </a:solidFill>
                        </a:rPr>
                        <a:t>Glavna sinergija s programom HUE</a:t>
                      </a:r>
                      <a:endParaRPr lang="sl-SI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991931"/>
                  </a:ext>
                </a:extLst>
              </a:tr>
              <a:tr h="384047">
                <a:tc>
                  <a:txBody>
                    <a:bodyPr/>
                    <a:lstStyle/>
                    <a:p>
                      <a:r>
                        <a:rPr lang="sl-SI" sz="2400" dirty="0"/>
                        <a:t>ESRR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dirty="0"/>
                        <a:t>Krepitev regionalnih zmogljivosti R&amp;R, ki se vključujejo v HEU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688318"/>
                  </a:ext>
                </a:extLst>
              </a:tr>
              <a:tr h="139002">
                <a:tc>
                  <a:txBody>
                    <a:bodyPr/>
                    <a:lstStyle/>
                    <a:p>
                      <a:r>
                        <a:rPr lang="sl-SI" sz="2400" dirty="0"/>
                        <a:t>Digitalna Evropa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dirty="0"/>
                        <a:t>Vzpostavitev digitalnih infrastruktur za uporabo rezultatov HEU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6053608"/>
                  </a:ext>
                </a:extLst>
              </a:tr>
              <a:tr h="431611">
                <a:tc>
                  <a:txBody>
                    <a:bodyPr/>
                    <a:lstStyle/>
                    <a:p>
                      <a:r>
                        <a:rPr lang="sl-SI" sz="2400" dirty="0" err="1"/>
                        <a:t>Erasmus</a:t>
                      </a:r>
                      <a:r>
                        <a:rPr lang="sl-SI" sz="24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dirty="0"/>
                        <a:t>Razvoj znanj in mobilnosti kot podpora </a:t>
                      </a:r>
                      <a:r>
                        <a:rPr lang="sl-SI" sz="2400" dirty="0" err="1"/>
                        <a:t>razisk</a:t>
                      </a:r>
                      <a:r>
                        <a:rPr lang="sl-SI" sz="2400" dirty="0"/>
                        <a:t>. usposabljanju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7652065"/>
                  </a:ext>
                </a:extLst>
              </a:tr>
              <a:tr h="431611">
                <a:tc>
                  <a:txBody>
                    <a:bodyPr/>
                    <a:lstStyle/>
                    <a:p>
                      <a:r>
                        <a:rPr lang="sl-SI" sz="2400" dirty="0" err="1"/>
                        <a:t>InvestEU</a:t>
                      </a:r>
                      <a:endParaRPr lang="sl-S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dirty="0" err="1"/>
                        <a:t>Skaliranje</a:t>
                      </a:r>
                      <a:r>
                        <a:rPr lang="sl-SI" sz="2400" dirty="0"/>
                        <a:t> in financiranje inovacij, razvitih v HEU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522627"/>
                  </a:ext>
                </a:extLst>
              </a:tr>
              <a:tr h="431611">
                <a:tc>
                  <a:txBody>
                    <a:bodyPr/>
                    <a:lstStyle/>
                    <a:p>
                      <a:r>
                        <a:rPr lang="sl-SI" sz="2400" dirty="0"/>
                        <a:t>EU4Health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dirty="0"/>
                        <a:t>Prenos zdravstvenih raziskav v prakso zdravstvenih sistemov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326462"/>
                  </a:ext>
                </a:extLst>
              </a:tr>
              <a:tr h="431611">
                <a:tc>
                  <a:txBody>
                    <a:bodyPr/>
                    <a:lstStyle/>
                    <a:p>
                      <a:r>
                        <a:rPr lang="sl-SI" sz="2400" dirty="0"/>
                        <a:t>LIFE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dirty="0"/>
                        <a:t>Uvajanje podnebnih rešitev, preverjenih z  raziskavami HEU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81240"/>
                  </a:ext>
                </a:extLst>
              </a:tr>
              <a:tr h="431611">
                <a:tc>
                  <a:txBody>
                    <a:bodyPr/>
                    <a:lstStyle/>
                    <a:p>
                      <a:r>
                        <a:rPr lang="sl-SI" sz="2400" dirty="0"/>
                        <a:t>CEF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dirty="0"/>
                        <a:t>Uporaba </a:t>
                      </a:r>
                      <a:r>
                        <a:rPr lang="sl-SI" sz="2400" dirty="0" err="1"/>
                        <a:t>razisk</a:t>
                      </a:r>
                      <a:r>
                        <a:rPr lang="sl-SI" sz="2400" dirty="0"/>
                        <a:t>. rezultatov HEU pri uvajanju infrastrukture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002972"/>
                  </a:ext>
                </a:extLst>
              </a:tr>
            </a:tbl>
          </a:graphicData>
        </a:graphic>
      </p:graphicFrame>
      <p:pic>
        <p:nvPicPr>
          <p:cNvPr id="3" name="Slika 2">
            <a:extLst>
              <a:ext uri="{FF2B5EF4-FFF2-40B4-BE49-F238E27FC236}">
                <a16:creationId xmlns:a16="http://schemas.microsoft.com/office/drawing/2014/main" id="{EBCE5E4C-5802-81C4-8788-070B62353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9493" y="538708"/>
            <a:ext cx="1600282" cy="1111307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7F7BFB56-0F43-C0C3-8CED-E851770B9CE2}"/>
              </a:ext>
            </a:extLst>
          </p:cNvPr>
          <p:cNvSpPr txBox="1"/>
          <p:nvPr/>
        </p:nvSpPr>
        <p:spPr>
          <a:xfrm>
            <a:off x="609600" y="12954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Obzorje Evropa + </a:t>
            </a:r>
          </a:p>
        </p:txBody>
      </p:sp>
    </p:spTree>
    <p:extLst>
      <p:ext uri="{BB962C8B-B14F-4D97-AF65-F5344CB8AC3E}">
        <p14:creationId xmlns:p14="http://schemas.microsoft.com/office/powerpoint/2010/main" val="8095693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A6F7BA-916D-7035-ACA3-8CB82B0B9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9313" y="2135660"/>
            <a:ext cx="9966960" cy="2926080"/>
          </a:xfrm>
        </p:spPr>
        <p:txBody>
          <a:bodyPr>
            <a:noAutofit/>
          </a:bodyPr>
          <a:lstStyle/>
          <a:p>
            <a:r>
              <a:rPr lang="sl-SI" sz="4800" dirty="0"/>
              <a:t>usklajevanje porabe sredstev (</a:t>
            </a:r>
            <a:r>
              <a:rPr lang="sl-SI" sz="4800" dirty="0" err="1"/>
              <a:t>spending</a:t>
            </a:r>
            <a:r>
              <a:rPr lang="sl-SI" sz="4800" dirty="0"/>
              <a:t> </a:t>
            </a:r>
            <a:r>
              <a:rPr lang="sl-SI" sz="4800" dirty="0" err="1"/>
              <a:t>strategies</a:t>
            </a:r>
            <a:r>
              <a:rPr lang="sl-SI" sz="4800" dirty="0"/>
              <a:t>) </a:t>
            </a:r>
            <a:br>
              <a:rPr lang="sl-SI" sz="4800" dirty="0"/>
            </a:br>
            <a:r>
              <a:rPr lang="sl-SI" sz="4800" dirty="0"/>
              <a:t>s prioritetami politik EU v projektnih predlogih</a:t>
            </a:r>
          </a:p>
        </p:txBody>
      </p:sp>
    </p:spTree>
    <p:extLst>
      <p:ext uri="{BB962C8B-B14F-4D97-AF65-F5344CB8AC3E}">
        <p14:creationId xmlns:p14="http://schemas.microsoft.com/office/powerpoint/2010/main" val="17020293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E7B3E5F-9278-0B30-0D60-D63F67BD3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1067" y="2437545"/>
            <a:ext cx="5993404" cy="4623655"/>
          </a:xfrm>
        </p:spPr>
        <p:txBody>
          <a:bodyPr>
            <a:normAutofit/>
          </a:bodyPr>
          <a:lstStyle/>
          <a:p>
            <a:r>
              <a:rPr lang="sl-SI" sz="3600" dirty="0">
                <a:solidFill>
                  <a:schemeClr val="accent1"/>
                </a:solidFill>
              </a:rPr>
              <a:t> </a:t>
            </a:r>
            <a:r>
              <a:rPr lang="sl-SI" sz="4400" dirty="0">
                <a:solidFill>
                  <a:schemeClr val="accent1"/>
                </a:solidFill>
              </a:rPr>
              <a:t>35 % </a:t>
            </a:r>
            <a:r>
              <a:rPr lang="sl-SI" sz="3600" dirty="0"/>
              <a:t>za podnebne ukrepe</a:t>
            </a:r>
          </a:p>
          <a:p>
            <a:r>
              <a:rPr lang="sl-SI" sz="3600" dirty="0">
                <a:solidFill>
                  <a:schemeClr val="accent1"/>
                </a:solidFill>
              </a:rPr>
              <a:t> </a:t>
            </a:r>
            <a:r>
              <a:rPr lang="sl-SI" sz="4400" dirty="0">
                <a:solidFill>
                  <a:schemeClr val="accent1"/>
                </a:solidFill>
              </a:rPr>
              <a:t>10 % </a:t>
            </a:r>
            <a:r>
              <a:rPr lang="sl-SI" sz="3600" dirty="0"/>
              <a:t>za </a:t>
            </a:r>
            <a:r>
              <a:rPr lang="sl-SI" sz="3600" dirty="0" err="1"/>
              <a:t>biodiverziteto</a:t>
            </a:r>
            <a:r>
              <a:rPr lang="sl-SI" sz="3600" dirty="0"/>
              <a:t>  </a:t>
            </a:r>
          </a:p>
          <a:p>
            <a:r>
              <a:rPr lang="sl-SI" sz="3600" dirty="0"/>
              <a:t> </a:t>
            </a:r>
            <a:r>
              <a:rPr lang="sl-SI" sz="4400" dirty="0">
                <a:solidFill>
                  <a:schemeClr val="accent1"/>
                </a:solidFill>
              </a:rPr>
              <a:t>13 mrd</a:t>
            </a:r>
            <a:r>
              <a:rPr lang="sl-SI" sz="4400" dirty="0"/>
              <a:t> € </a:t>
            </a:r>
            <a:r>
              <a:rPr lang="sl-SI" sz="3600" dirty="0"/>
              <a:t>za raziskave na področju digitalnih tehnologij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B062278-3376-BDD2-7240-A01730D3E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10876">
            <a:off x="801685" y="1472345"/>
            <a:ext cx="3296182" cy="4623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69094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9E1076-50BC-4EF0-20F9-9AC907C53B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BFB5FC-BA8A-A977-8742-3DB26B32A1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520" y="2480190"/>
            <a:ext cx="9966960" cy="2926080"/>
          </a:xfrm>
        </p:spPr>
        <p:txBody>
          <a:bodyPr>
            <a:normAutofit fontScale="90000"/>
          </a:bodyPr>
          <a:lstStyle/>
          <a:p>
            <a:r>
              <a:rPr lang="pl-PL" dirty="0"/>
              <a:t>Horizontalni razpisi</a:t>
            </a:r>
            <a:br>
              <a:rPr lang="pl-PL" dirty="0"/>
            </a:br>
            <a:br>
              <a:rPr lang="pl-PL" dirty="0"/>
            </a:br>
            <a:endParaRPr lang="sl-S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8211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9E09B16-4874-4AF2-86A9-1E174C200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l-SI"/>
          </a:p>
        </p:txBody>
      </p:sp>
      <p:pic>
        <p:nvPicPr>
          <p:cNvPr id="5" name="Označba mesta vsebine 4" descr="Slika, ki vsebuje besede sladica, torta, hrana, pečeni izdelki&#10;&#10;Vsebina, ustvarjena z umetno inteligenco, morda ni pravilna.">
            <a:extLst>
              <a:ext uri="{FF2B5EF4-FFF2-40B4-BE49-F238E27FC236}">
                <a16:creationId xmlns:a16="http://schemas.microsoft.com/office/drawing/2014/main" id="{B7DB7B16-DA25-CAA5-73E0-B6218BF2DE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23388" b="14629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557AC3B-63D5-4181-AD35-0D051F7C8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l-SI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3AEA2EAF-19B1-B1F0-B9DA-BCB6A2FBFF56}"/>
              </a:ext>
            </a:extLst>
          </p:cNvPr>
          <p:cNvSpPr txBox="1"/>
          <p:nvPr/>
        </p:nvSpPr>
        <p:spPr>
          <a:xfrm>
            <a:off x="4939532" y="5688451"/>
            <a:ext cx="7247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chemeClr val="bg1"/>
                </a:solidFill>
              </a:rPr>
              <a:t>2026, 2027: </a:t>
            </a:r>
            <a:r>
              <a:rPr lang="sl-SI" sz="3200" dirty="0" err="1">
                <a:solidFill>
                  <a:schemeClr val="bg1"/>
                </a:solidFill>
              </a:rPr>
              <a:t>Clean</a:t>
            </a:r>
            <a:r>
              <a:rPr lang="sl-SI" sz="3200" dirty="0">
                <a:solidFill>
                  <a:schemeClr val="bg1"/>
                </a:solidFill>
              </a:rPr>
              <a:t> </a:t>
            </a:r>
            <a:r>
              <a:rPr lang="sl-SI" sz="3200" dirty="0" err="1">
                <a:solidFill>
                  <a:schemeClr val="bg1"/>
                </a:solidFill>
              </a:rPr>
              <a:t>Industrial</a:t>
            </a:r>
            <a:r>
              <a:rPr lang="sl-SI" sz="3200" dirty="0">
                <a:solidFill>
                  <a:schemeClr val="bg1"/>
                </a:solidFill>
              </a:rPr>
              <a:t> </a:t>
            </a:r>
            <a:r>
              <a:rPr lang="sl-SI" sz="3200" dirty="0" err="1">
                <a:solidFill>
                  <a:schemeClr val="bg1"/>
                </a:solidFill>
              </a:rPr>
              <a:t>Deal</a:t>
            </a:r>
            <a:endParaRPr lang="sl-SI" sz="3200" dirty="0">
              <a:solidFill>
                <a:schemeClr val="bg1"/>
              </a:solidFill>
            </a:endParaRPr>
          </a:p>
        </p:txBody>
      </p:sp>
      <p:cxnSp>
        <p:nvCxnSpPr>
          <p:cNvPr id="7" name="Raven puščični povezovalnik 6">
            <a:extLst>
              <a:ext uri="{FF2B5EF4-FFF2-40B4-BE49-F238E27FC236}">
                <a16:creationId xmlns:a16="http://schemas.microsoft.com/office/drawing/2014/main" id="{8508C20C-8922-F932-5C1E-F9C1B142320E}"/>
              </a:ext>
            </a:extLst>
          </p:cNvPr>
          <p:cNvCxnSpPr>
            <a:cxnSpLocks/>
          </p:cNvCxnSpPr>
          <p:nvPr/>
        </p:nvCxnSpPr>
        <p:spPr>
          <a:xfrm flipH="1" flipV="1">
            <a:off x="4161565" y="5231002"/>
            <a:ext cx="777967" cy="74729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39DE72E9-6FE2-2AE2-3C6A-D5AE126B7C59}"/>
              </a:ext>
            </a:extLst>
          </p:cNvPr>
          <p:cNvSpPr txBox="1"/>
          <p:nvPr/>
        </p:nvSpPr>
        <p:spPr>
          <a:xfrm>
            <a:off x="5328515" y="4451841"/>
            <a:ext cx="5048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chemeClr val="bg1"/>
                </a:solidFill>
              </a:rPr>
              <a:t>2026, 2027: AI</a:t>
            </a:r>
          </a:p>
        </p:txBody>
      </p:sp>
      <p:cxnSp>
        <p:nvCxnSpPr>
          <p:cNvPr id="11" name="Raven puščični povezovalnik 10">
            <a:extLst>
              <a:ext uri="{FF2B5EF4-FFF2-40B4-BE49-F238E27FC236}">
                <a16:creationId xmlns:a16="http://schemas.microsoft.com/office/drawing/2014/main" id="{9FDA050B-7097-FF4E-8AE8-C4C9BA894C15}"/>
              </a:ext>
            </a:extLst>
          </p:cNvPr>
          <p:cNvCxnSpPr>
            <a:cxnSpLocks/>
          </p:cNvCxnSpPr>
          <p:nvPr/>
        </p:nvCxnSpPr>
        <p:spPr>
          <a:xfrm flipH="1" flipV="1">
            <a:off x="4295424" y="3621352"/>
            <a:ext cx="1033091" cy="96616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9CD49973-1793-AA50-325B-D4FFBF5A9A97}"/>
              </a:ext>
            </a:extLst>
          </p:cNvPr>
          <p:cNvSpPr txBox="1"/>
          <p:nvPr/>
        </p:nvSpPr>
        <p:spPr>
          <a:xfrm>
            <a:off x="5328515" y="2464065"/>
            <a:ext cx="5048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chemeClr val="bg1"/>
                </a:solidFill>
              </a:rPr>
              <a:t>2027: </a:t>
            </a:r>
            <a:r>
              <a:rPr lang="sl-SI" sz="3200" dirty="0" err="1">
                <a:solidFill>
                  <a:schemeClr val="bg1"/>
                </a:solidFill>
              </a:rPr>
              <a:t>Biodiversity</a:t>
            </a:r>
            <a:endParaRPr lang="sl-SI" sz="3200" dirty="0">
              <a:solidFill>
                <a:schemeClr val="bg1"/>
              </a:solidFill>
            </a:endParaRPr>
          </a:p>
        </p:txBody>
      </p:sp>
      <p:cxnSp>
        <p:nvCxnSpPr>
          <p:cNvPr id="14" name="Raven puščični povezovalnik 13">
            <a:extLst>
              <a:ext uri="{FF2B5EF4-FFF2-40B4-BE49-F238E27FC236}">
                <a16:creationId xmlns:a16="http://schemas.microsoft.com/office/drawing/2014/main" id="{4AE76756-4B3D-0F3D-C965-8349ACFEA98C}"/>
              </a:ext>
            </a:extLst>
          </p:cNvPr>
          <p:cNvCxnSpPr>
            <a:cxnSpLocks/>
          </p:cNvCxnSpPr>
          <p:nvPr/>
        </p:nvCxnSpPr>
        <p:spPr>
          <a:xfrm flipH="1" flipV="1">
            <a:off x="4550548" y="1465044"/>
            <a:ext cx="975581" cy="102062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7F2FA527-9522-608C-1D4D-B533E950EF14}"/>
              </a:ext>
            </a:extLst>
          </p:cNvPr>
          <p:cNvSpPr txBox="1"/>
          <p:nvPr/>
        </p:nvSpPr>
        <p:spPr>
          <a:xfrm>
            <a:off x="231140" y="243840"/>
            <a:ext cx="62819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200" b="0" i="1" dirty="0">
                <a:effectLst/>
                <a:latin typeface="Roboto" panose="02000000000000000000" pitchFamily="2" charset="0"/>
              </a:rPr>
              <a:t>Fotografija iz strani www.olivemagazin.com</a:t>
            </a:r>
            <a:endParaRPr lang="sl-SI" sz="1200" dirty="0"/>
          </a:p>
        </p:txBody>
      </p:sp>
    </p:spTree>
    <p:extLst>
      <p:ext uri="{BB962C8B-B14F-4D97-AF65-F5344CB8AC3E}">
        <p14:creationId xmlns:p14="http://schemas.microsoft.com/office/powerpoint/2010/main" val="1279070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84F28B-EF74-2A6A-BFD2-E2764A8BE0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520" y="1756869"/>
            <a:ext cx="9966960" cy="2926080"/>
          </a:xfrm>
        </p:spPr>
        <p:txBody>
          <a:bodyPr>
            <a:normAutofit/>
          </a:bodyPr>
          <a:lstStyle/>
          <a:p>
            <a:r>
              <a:rPr lang="en-US" sz="6500" dirty="0" err="1"/>
              <a:t>Mednarodno</a:t>
            </a:r>
            <a:r>
              <a:rPr lang="en-US" sz="6500" dirty="0"/>
              <a:t> </a:t>
            </a:r>
            <a:r>
              <a:rPr lang="en-US" sz="6500" dirty="0" err="1"/>
              <a:t>sodelovanje</a:t>
            </a:r>
            <a:br>
              <a:rPr lang="sl-SI" dirty="0"/>
            </a:br>
            <a:r>
              <a:rPr lang="en-US" dirty="0"/>
              <a:t> </a:t>
            </a:r>
            <a:endParaRPr lang="sl-S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3355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6E007CF-F27C-DD83-B491-4611FA29C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30" y="1416426"/>
            <a:ext cx="5544670" cy="788894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sl-SI" sz="3200" b="1" dirty="0">
                <a:solidFill>
                  <a:schemeClr val="accent1"/>
                </a:solidFill>
              </a:rPr>
              <a:t>R&amp;I v podporo Čistemu industrijskemu dogovoru</a:t>
            </a:r>
            <a:endParaRPr lang="sl-SI" sz="3200" dirty="0">
              <a:solidFill>
                <a:schemeClr val="accent1"/>
              </a:solidFill>
            </a:endParaRPr>
          </a:p>
        </p:txBody>
      </p:sp>
      <p:sp>
        <p:nvSpPr>
          <p:cNvPr id="4" name="Označba mesta vsebine 2">
            <a:extLst>
              <a:ext uri="{FF2B5EF4-FFF2-40B4-BE49-F238E27FC236}">
                <a16:creationId xmlns:a16="http://schemas.microsoft.com/office/drawing/2014/main" id="{30CFE87B-6EC5-2B95-2FB3-676D96D01858}"/>
              </a:ext>
            </a:extLst>
          </p:cNvPr>
          <p:cNvSpPr txBox="1">
            <a:spLocks/>
          </p:cNvSpPr>
          <p:nvPr/>
        </p:nvSpPr>
        <p:spPr>
          <a:xfrm>
            <a:off x="6293224" y="1416426"/>
            <a:ext cx="5544670" cy="7888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sl-SI" sz="3200" b="1" dirty="0">
                <a:solidFill>
                  <a:schemeClr val="accent1"/>
                </a:solidFill>
              </a:rPr>
              <a:t>Umetna inteligenca v znanosti</a:t>
            </a:r>
            <a:endParaRPr lang="sl-SI" sz="3200" dirty="0">
              <a:solidFill>
                <a:schemeClr val="accent1"/>
              </a:solidFill>
            </a:endParaRPr>
          </a:p>
        </p:txBody>
      </p:sp>
      <p:sp>
        <p:nvSpPr>
          <p:cNvPr id="6" name="Označba mesta vsebine 2">
            <a:extLst>
              <a:ext uri="{FF2B5EF4-FFF2-40B4-BE49-F238E27FC236}">
                <a16:creationId xmlns:a16="http://schemas.microsoft.com/office/drawing/2014/main" id="{1551217E-DD34-2180-371D-DD0B713C6F92}"/>
              </a:ext>
            </a:extLst>
          </p:cNvPr>
          <p:cNvSpPr txBox="1">
            <a:spLocks/>
          </p:cNvSpPr>
          <p:nvPr/>
        </p:nvSpPr>
        <p:spPr>
          <a:xfrm>
            <a:off x="551330" y="2595283"/>
            <a:ext cx="5544670" cy="411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sl-SI" sz="2800" dirty="0"/>
              <a:t>Podpreti razvoj nove generacije demonstratorjev na področju čistih tehnologij in razogljičenja industrije, ki združujejo tehnološko odličnost in pripravljenost za trg, z namenom pospešitve njihovega uvajanja na trg.</a:t>
            </a:r>
          </a:p>
          <a:p>
            <a:pPr marL="45720" indent="0">
              <a:buNone/>
            </a:pPr>
            <a:r>
              <a:rPr lang="sl-SI" sz="2800" dirty="0"/>
              <a:t>Tematski področji:</a:t>
            </a:r>
          </a:p>
          <a:p>
            <a:r>
              <a:rPr lang="sl-SI" sz="2800" dirty="0"/>
              <a:t>Čiste tehnologije za podnebje </a:t>
            </a:r>
          </a:p>
          <a:p>
            <a:r>
              <a:rPr lang="sl-SI" sz="2800" dirty="0"/>
              <a:t>Razogljičenje energetsko intenzivnih industrij.</a:t>
            </a:r>
          </a:p>
          <a:p>
            <a:pPr marL="45720" indent="0">
              <a:buNone/>
            </a:pPr>
            <a:endParaRPr lang="sl-SI" sz="2800" dirty="0"/>
          </a:p>
          <a:p>
            <a:pPr marL="45720" indent="0">
              <a:buFont typeface="Corbel" pitchFamily="34" charset="0"/>
              <a:buNone/>
            </a:pPr>
            <a:endParaRPr lang="sl-SI" sz="2800" dirty="0"/>
          </a:p>
        </p:txBody>
      </p:sp>
      <p:sp>
        <p:nvSpPr>
          <p:cNvPr id="8" name="Označba mesta vsebine 2">
            <a:extLst>
              <a:ext uri="{FF2B5EF4-FFF2-40B4-BE49-F238E27FC236}">
                <a16:creationId xmlns:a16="http://schemas.microsoft.com/office/drawing/2014/main" id="{C5CBC2CC-43FE-A0CE-63BC-56B9CC3D287D}"/>
              </a:ext>
            </a:extLst>
          </p:cNvPr>
          <p:cNvSpPr txBox="1">
            <a:spLocks/>
          </p:cNvSpPr>
          <p:nvPr/>
        </p:nvSpPr>
        <p:spPr>
          <a:xfrm>
            <a:off x="6293224" y="2005852"/>
            <a:ext cx="5544670" cy="5293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sl-SI" sz="2400" dirty="0"/>
              <a:t>Spodbujanje interdisciplinarnih prebojev na stičišču UI in znanstvenega odkrivanja. </a:t>
            </a:r>
          </a:p>
          <a:p>
            <a:pPr marL="45720" indent="0">
              <a:buNone/>
            </a:pPr>
            <a:r>
              <a:rPr lang="sl-SI" sz="2400" dirty="0"/>
              <a:t>Tematska področja:</a:t>
            </a:r>
          </a:p>
          <a:p>
            <a:r>
              <a:rPr lang="sl-SI" sz="2400" dirty="0"/>
              <a:t>tematske mreže odličnosti za UI v znanosti na področju  zn. o materialih, kmetijstva in onesnaževanja okolja </a:t>
            </a:r>
          </a:p>
          <a:p>
            <a:r>
              <a:rPr lang="sl-SI" sz="2400" dirty="0"/>
              <a:t>razvoj avtomatiziranih lab. za UI v znanosti, za  </a:t>
            </a:r>
            <a:r>
              <a:rPr lang="sl-SI" sz="2400" b="1" dirty="0"/>
              <a:t>področja zn. o materialih in raziskavah hrane</a:t>
            </a:r>
          </a:p>
          <a:p>
            <a:r>
              <a:rPr lang="sl-SI" sz="2400" dirty="0"/>
              <a:t>vzpostavitev doc. mreže za nove generacije raziskovalcev na področju znanstvenih metod, ki temeljijo na UI</a:t>
            </a:r>
          </a:p>
        </p:txBody>
      </p:sp>
    </p:spTree>
    <p:extLst>
      <p:ext uri="{BB962C8B-B14F-4D97-AF65-F5344CB8AC3E}">
        <p14:creationId xmlns:p14="http://schemas.microsoft.com/office/powerpoint/2010/main" val="3283521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490FBD8C-6A01-6287-06BF-EE663C268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628">
            <a:off x="3517450" y="876985"/>
            <a:ext cx="3891468" cy="5567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E4B45E23-D9D0-B1A7-337E-BA701B3194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948" y="4501148"/>
            <a:ext cx="3386826" cy="205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3787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FEF930-E803-C87F-6632-6D1431535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01781B9D-AC21-E582-C1F5-E1F6C0F1186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7213" y="1183341"/>
            <a:ext cx="9424785" cy="528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8923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23C21-EEAA-611B-E4ED-506077993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1598EB0-92B3-B5E4-3E84-67C8B9A596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520" y="2929683"/>
            <a:ext cx="9966960" cy="2926080"/>
          </a:xfrm>
        </p:spPr>
        <p:txBody>
          <a:bodyPr>
            <a:normAutofit fontScale="90000"/>
          </a:bodyPr>
          <a:lstStyle/>
          <a:p>
            <a:r>
              <a:rPr lang="pl-PL" dirty="0"/>
              <a:t>ZAKLJUČEK</a:t>
            </a:r>
            <a:br>
              <a:rPr lang="pl-PL" dirty="0"/>
            </a:br>
            <a:br>
              <a:rPr lang="pl-PL" dirty="0"/>
            </a:br>
            <a:br>
              <a:rPr lang="sl-SI" sz="4400" dirty="0">
                <a:solidFill>
                  <a:schemeClr val="bg1"/>
                </a:solidFill>
              </a:rPr>
            </a:br>
            <a:endParaRPr lang="sl-S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3683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DE60C5-3E41-634A-6E38-5C0388736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8B0F6C0D-7760-21F2-CD40-5D75BE802DE0}"/>
              </a:ext>
            </a:extLst>
          </p:cNvPr>
          <p:cNvSpPr txBox="1"/>
          <p:nvPr/>
        </p:nvSpPr>
        <p:spPr>
          <a:xfrm>
            <a:off x="425919" y="4792273"/>
            <a:ext cx="5000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chemeClr val="bg1"/>
                </a:solidFill>
              </a:rPr>
              <a:t>Skrite plasti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BBC241C8-E202-D00A-6DFB-82D5E1A937D1}"/>
              </a:ext>
            </a:extLst>
          </p:cNvPr>
          <p:cNvSpPr txBox="1"/>
          <p:nvPr/>
        </p:nvSpPr>
        <p:spPr>
          <a:xfrm>
            <a:off x="5551107" y="6180698"/>
            <a:ext cx="348801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Mednarodno sodelovanje</a:t>
            </a:r>
            <a:endParaRPr lang="sl-SI" sz="1200" dirty="0">
              <a:solidFill>
                <a:schemeClr val="bg1"/>
              </a:solidFill>
            </a:endParaRP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7EF29DAE-B5A1-FF94-9AE8-1A8EDA8A9282}"/>
              </a:ext>
            </a:extLst>
          </p:cNvPr>
          <p:cNvSpPr txBox="1"/>
          <p:nvPr/>
        </p:nvSpPr>
        <p:spPr>
          <a:xfrm>
            <a:off x="5008535" y="4562677"/>
            <a:ext cx="2895728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Družbene inovacije</a:t>
            </a:r>
          </a:p>
          <a:p>
            <a:endParaRPr lang="sl-SI" sz="1200" dirty="0">
              <a:solidFill>
                <a:schemeClr val="bg1"/>
              </a:solidFill>
            </a:endParaRP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8B0649A2-6A03-9D91-F9E9-79744EE4E37B}"/>
              </a:ext>
            </a:extLst>
          </p:cNvPr>
          <p:cNvSpPr txBox="1"/>
          <p:nvPr/>
        </p:nvSpPr>
        <p:spPr>
          <a:xfrm>
            <a:off x="3341794" y="4796181"/>
            <a:ext cx="207334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Enakost spolov</a:t>
            </a:r>
            <a:endParaRPr lang="sl-SI" sz="1200" dirty="0">
              <a:solidFill>
                <a:schemeClr val="bg1"/>
              </a:solidFill>
            </a:endParaRP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289B7D52-D948-72AF-14E6-07D29DE82DE0}"/>
              </a:ext>
            </a:extLst>
          </p:cNvPr>
          <p:cNvSpPr txBox="1"/>
          <p:nvPr/>
        </p:nvSpPr>
        <p:spPr>
          <a:xfrm>
            <a:off x="4074946" y="6114992"/>
            <a:ext cx="1043885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Misije</a:t>
            </a:r>
          </a:p>
          <a:p>
            <a:endParaRPr lang="sl-SI" sz="1200" dirty="0">
              <a:solidFill>
                <a:schemeClr val="bg1"/>
              </a:solidFill>
            </a:endParaRP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0C53C3AC-47A8-DEB3-72DD-759CA7E71C2A}"/>
              </a:ext>
            </a:extLst>
          </p:cNvPr>
          <p:cNvSpPr txBox="1"/>
          <p:nvPr/>
        </p:nvSpPr>
        <p:spPr>
          <a:xfrm>
            <a:off x="3932405" y="5272061"/>
            <a:ext cx="32374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Etika, integriteta</a:t>
            </a:r>
            <a:endParaRPr lang="sl-SI" sz="1200" dirty="0">
              <a:solidFill>
                <a:schemeClr val="bg1"/>
              </a:solidFill>
            </a:endParaRPr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4F6C9153-92F6-861E-5C8B-0B50842959B8}"/>
              </a:ext>
            </a:extLst>
          </p:cNvPr>
          <p:cNvSpPr txBox="1"/>
          <p:nvPr/>
        </p:nvSpPr>
        <p:spPr>
          <a:xfrm>
            <a:off x="4875435" y="5741762"/>
            <a:ext cx="2619753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Evropska partnerstva</a:t>
            </a:r>
          </a:p>
          <a:p>
            <a:endParaRPr lang="sl-SI" sz="1200" dirty="0">
              <a:solidFill>
                <a:schemeClr val="bg1"/>
              </a:solidFill>
            </a:endParaRPr>
          </a:p>
        </p:txBody>
      </p:sp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66F16E47-3186-B020-30F8-B266A1DDD22B}"/>
              </a:ext>
            </a:extLst>
          </p:cNvPr>
          <p:cNvSpPr txBox="1"/>
          <p:nvPr/>
        </p:nvSpPr>
        <p:spPr>
          <a:xfrm>
            <a:off x="4247339" y="4081954"/>
            <a:ext cx="174298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Sinergije</a:t>
            </a:r>
          </a:p>
          <a:p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21" name="Levi zaviti oklepaj 20">
            <a:extLst>
              <a:ext uri="{FF2B5EF4-FFF2-40B4-BE49-F238E27FC236}">
                <a16:creationId xmlns:a16="http://schemas.microsoft.com/office/drawing/2014/main" id="{644F43AD-0FC1-5A1C-CC69-081E9DE8242E}"/>
              </a:ext>
            </a:extLst>
          </p:cNvPr>
          <p:cNvSpPr/>
          <p:nvPr/>
        </p:nvSpPr>
        <p:spPr>
          <a:xfrm>
            <a:off x="3060276" y="4073320"/>
            <a:ext cx="295900" cy="2540840"/>
          </a:xfrm>
          <a:prstGeom prst="leftBrace">
            <a:avLst>
              <a:gd name="adj1" fmla="val 135101"/>
              <a:gd name="adj2" fmla="val 50000"/>
            </a:avLst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2" name="Levi zaviti oklepaj 21">
            <a:extLst>
              <a:ext uri="{FF2B5EF4-FFF2-40B4-BE49-F238E27FC236}">
                <a16:creationId xmlns:a16="http://schemas.microsoft.com/office/drawing/2014/main" id="{90DD63E4-8785-D1D1-0856-62C1353F7149}"/>
              </a:ext>
            </a:extLst>
          </p:cNvPr>
          <p:cNvSpPr/>
          <p:nvPr/>
        </p:nvSpPr>
        <p:spPr>
          <a:xfrm rot="10800000">
            <a:off x="8625113" y="1449231"/>
            <a:ext cx="295900" cy="2540840"/>
          </a:xfrm>
          <a:prstGeom prst="leftBrace">
            <a:avLst>
              <a:gd name="adj1" fmla="val 135101"/>
              <a:gd name="adj2" fmla="val 50000"/>
            </a:avLst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6" name="PoljeZBesedilom 25">
            <a:extLst>
              <a:ext uri="{FF2B5EF4-FFF2-40B4-BE49-F238E27FC236}">
                <a16:creationId xmlns:a16="http://schemas.microsoft.com/office/drawing/2014/main" id="{73BB8E92-015B-5E5F-5418-D40A5D0B19ED}"/>
              </a:ext>
            </a:extLst>
          </p:cNvPr>
          <p:cNvSpPr txBox="1"/>
          <p:nvPr/>
        </p:nvSpPr>
        <p:spPr>
          <a:xfrm>
            <a:off x="425919" y="295608"/>
            <a:ext cx="68397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Image by </a:t>
            </a:r>
            <a:r>
              <a:rPr lang="en-US" sz="1200" b="0" i="0" u="sng" dirty="0">
                <a:solidFill>
                  <a:schemeClr val="bg1"/>
                </a:solidFill>
                <a:effectLst/>
                <a:latin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Andrea Spallanzani</a:t>
            </a:r>
            <a:r>
              <a:rPr lang="en-US" sz="1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 from </a:t>
            </a:r>
            <a:r>
              <a:rPr lang="en-US" sz="1200" b="0" i="0" u="sng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lang="sl-SI" sz="1200" dirty="0">
              <a:solidFill>
                <a:schemeClr val="bg1"/>
              </a:solidFill>
            </a:endParaRP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CA85CCD9-48D4-DA75-20C5-9CE8E8C44742}"/>
              </a:ext>
            </a:extLst>
          </p:cNvPr>
          <p:cNvSpPr txBox="1"/>
          <p:nvPr/>
        </p:nvSpPr>
        <p:spPr>
          <a:xfrm>
            <a:off x="5874897" y="5047892"/>
            <a:ext cx="143165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Lump-</a:t>
            </a:r>
            <a:r>
              <a:rPr lang="sl-SI" dirty="0" err="1">
                <a:solidFill>
                  <a:schemeClr val="bg1"/>
                </a:solidFill>
              </a:rPr>
              <a:t>sums</a:t>
            </a:r>
            <a:endParaRPr lang="sl-SI" sz="1200" dirty="0">
              <a:solidFill>
                <a:schemeClr val="bg1"/>
              </a:solidFill>
            </a:endParaRP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9366AFE2-0456-E4B4-96F9-D1F02F405DBD}"/>
              </a:ext>
            </a:extLst>
          </p:cNvPr>
          <p:cNvSpPr txBox="1"/>
          <p:nvPr/>
        </p:nvSpPr>
        <p:spPr>
          <a:xfrm>
            <a:off x="6055668" y="4238139"/>
            <a:ext cx="32374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Odprta znanost</a:t>
            </a:r>
            <a:endParaRPr lang="sl-SI" sz="1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60+ Iceberg Below Surface Stock Photos, Pictures &amp; Royalty ...">
            <a:extLst>
              <a:ext uri="{FF2B5EF4-FFF2-40B4-BE49-F238E27FC236}">
                <a16:creationId xmlns:a16="http://schemas.microsoft.com/office/drawing/2014/main" id="{A771AAB7-2173-43AA-05C6-9B8597276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35" y="245067"/>
            <a:ext cx="11725964" cy="642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9314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6D2E3FD-F483-20FF-F5DF-41A0A00AF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3600" dirty="0"/>
              <a:t> Obzorje Evropa je </a:t>
            </a:r>
            <a:r>
              <a:rPr lang="sl-SI" sz="3600" b="1" dirty="0"/>
              <a:t>ekosistem</a:t>
            </a:r>
            <a:r>
              <a:rPr lang="sl-SI" sz="3600" dirty="0"/>
              <a:t>, ne katalog razpisov.</a:t>
            </a:r>
          </a:p>
          <a:p>
            <a:r>
              <a:rPr lang="sl-SI" sz="3600" dirty="0"/>
              <a:t> Mednarodno sodelovanje in sinergije so strateški vzvodi, ne administrativna obveznost.</a:t>
            </a:r>
          </a:p>
          <a:p>
            <a:r>
              <a:rPr lang="sl-SI" sz="3600" dirty="0"/>
              <a:t> Horizontalni razpisi so najhitrejša pot do sistemskega učinka.</a:t>
            </a:r>
          </a:p>
          <a:p>
            <a:endParaRPr lang="sl-SI" sz="3600" dirty="0"/>
          </a:p>
        </p:txBody>
      </p:sp>
    </p:spTree>
    <p:extLst>
      <p:ext uri="{BB962C8B-B14F-4D97-AF65-F5344CB8AC3E}">
        <p14:creationId xmlns:p14="http://schemas.microsoft.com/office/powerpoint/2010/main" val="9036100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DE6B32C7-7BF5-8B83-815D-4B6675838B79}"/>
              </a:ext>
            </a:extLst>
          </p:cNvPr>
          <p:cNvSpPr txBox="1"/>
          <p:nvPr/>
        </p:nvSpPr>
        <p:spPr>
          <a:xfrm>
            <a:off x="3698863" y="3680610"/>
            <a:ext cx="47942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4400" dirty="0">
              <a:solidFill>
                <a:schemeClr val="accent1"/>
              </a:solidFill>
            </a:endParaRPr>
          </a:p>
          <a:p>
            <a:r>
              <a:rPr lang="sl-SI" sz="4400" dirty="0">
                <a:solidFill>
                  <a:schemeClr val="accent1"/>
                </a:solidFill>
              </a:rPr>
              <a:t>petra.zagar@gov.si</a:t>
            </a:r>
          </a:p>
        </p:txBody>
      </p:sp>
      <p:pic>
        <p:nvPicPr>
          <p:cNvPr id="4" name="Grafika 3" descr="Email outline">
            <a:extLst>
              <a:ext uri="{FF2B5EF4-FFF2-40B4-BE49-F238E27FC236}">
                <a16:creationId xmlns:a16="http://schemas.microsoft.com/office/drawing/2014/main" id="{65144617-FB40-383E-A18C-6BC4D151D7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69064" y="2557775"/>
            <a:ext cx="1653871" cy="144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636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 5">
            <a:extLst>
              <a:ext uri="{FF2B5EF4-FFF2-40B4-BE49-F238E27FC236}">
                <a16:creationId xmlns:a16="http://schemas.microsoft.com/office/drawing/2014/main" id="{837BDB5A-650C-CAD8-211B-459384A112F4}"/>
              </a:ext>
            </a:extLst>
          </p:cNvPr>
          <p:cNvSpPr/>
          <p:nvPr/>
        </p:nvSpPr>
        <p:spPr>
          <a:xfrm>
            <a:off x="10022541" y="1769450"/>
            <a:ext cx="1026459" cy="745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A9F49EBF-F695-37D2-DB26-7C7E3A5FC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600" y="1568376"/>
            <a:ext cx="7246783" cy="4680000"/>
          </a:xfrm>
          <a:prstGeom prst="rect">
            <a:avLst/>
          </a:prstGeom>
        </p:spPr>
      </p:pic>
      <p:sp>
        <p:nvSpPr>
          <p:cNvPr id="8" name="Puščica: levo 7">
            <a:extLst>
              <a:ext uri="{FF2B5EF4-FFF2-40B4-BE49-F238E27FC236}">
                <a16:creationId xmlns:a16="http://schemas.microsoft.com/office/drawing/2014/main" id="{E25F6594-6127-504C-DD9E-DEB5757C1F6A}"/>
              </a:ext>
            </a:extLst>
          </p:cNvPr>
          <p:cNvSpPr/>
          <p:nvPr/>
        </p:nvSpPr>
        <p:spPr>
          <a:xfrm>
            <a:off x="9245600" y="3609000"/>
            <a:ext cx="2133600" cy="876300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4652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8117B6-3170-5309-396D-99061062E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 5">
            <a:extLst>
              <a:ext uri="{FF2B5EF4-FFF2-40B4-BE49-F238E27FC236}">
                <a16:creationId xmlns:a16="http://schemas.microsoft.com/office/drawing/2014/main" id="{3B398041-F56D-B42B-5A26-7B5048F0FF71}"/>
              </a:ext>
            </a:extLst>
          </p:cNvPr>
          <p:cNvSpPr/>
          <p:nvPr/>
        </p:nvSpPr>
        <p:spPr>
          <a:xfrm>
            <a:off x="10022541" y="1769450"/>
            <a:ext cx="1026459" cy="745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81F44A1-5A1A-D097-46F2-238AA213D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792" y="1362013"/>
            <a:ext cx="7569499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853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16608C-98B0-007D-7B6E-D81CFA4AF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l-SI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0239768-7335-8704-7451-4F147E2F4A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5937845"/>
              </p:ext>
            </p:extLst>
          </p:nvPr>
        </p:nvGraphicFramePr>
        <p:xfrm>
          <a:off x="1609008" y="710119"/>
          <a:ext cx="8968903" cy="5437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61163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>
            <a:extLst>
              <a:ext uri="{FF2B5EF4-FFF2-40B4-BE49-F238E27FC236}">
                <a16:creationId xmlns:a16="http://schemas.microsoft.com/office/drawing/2014/main" id="{D944B1D2-357F-6920-1C1E-635C97C46376}"/>
              </a:ext>
            </a:extLst>
          </p:cNvPr>
          <p:cNvSpPr txBox="1">
            <a:spLocks/>
          </p:cNvSpPr>
          <p:nvPr/>
        </p:nvSpPr>
        <p:spPr>
          <a:xfrm>
            <a:off x="857627" y="2000840"/>
            <a:ext cx="2734659" cy="10907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4800" dirty="0"/>
              <a:t>OBZORJE 2020</a:t>
            </a:r>
            <a:br>
              <a:rPr lang="sl-SI" sz="4800" dirty="0"/>
            </a:br>
            <a:endParaRPr lang="sl-SI" sz="4800" dirty="0"/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7C32DDAF-DDD9-51C8-6D0D-4024B44C7128}"/>
              </a:ext>
            </a:extLst>
          </p:cNvPr>
          <p:cNvSpPr txBox="1">
            <a:spLocks/>
          </p:cNvSpPr>
          <p:nvPr/>
        </p:nvSpPr>
        <p:spPr>
          <a:xfrm>
            <a:off x="3945754" y="1047391"/>
            <a:ext cx="3400262" cy="17655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4800" dirty="0"/>
              <a:t>Obzorje EVROPA</a:t>
            </a:r>
          </a:p>
        </p:txBody>
      </p:sp>
      <p:pic>
        <p:nvPicPr>
          <p:cNvPr id="1026" name="Picture 2" descr="Number 16 - Free shapes and symbols icons">
            <a:extLst>
              <a:ext uri="{FF2B5EF4-FFF2-40B4-BE49-F238E27FC236}">
                <a16:creationId xmlns:a16="http://schemas.microsoft.com/office/drawing/2014/main" id="{FCC6651D-EA21-74C4-FB34-814DDF89C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81" y="2779120"/>
            <a:ext cx="1776549" cy="177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umber 24 Generic gradient fill icon | Freepik">
            <a:extLst>
              <a:ext uri="{FF2B5EF4-FFF2-40B4-BE49-F238E27FC236}">
                <a16:creationId xmlns:a16="http://schemas.microsoft.com/office/drawing/2014/main" id="{9D0C5876-9855-4E7E-D711-03BFB0D22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988" y="2883624"/>
            <a:ext cx="1567543" cy="156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1C296DA4-6E3D-9CB3-6A41-678382AFDAE2}"/>
              </a:ext>
            </a:extLst>
          </p:cNvPr>
          <p:cNvSpPr txBox="1">
            <a:spLocks/>
          </p:cNvSpPr>
          <p:nvPr/>
        </p:nvSpPr>
        <p:spPr>
          <a:xfrm>
            <a:off x="7095077" y="2602479"/>
            <a:ext cx="4693069" cy="2613212"/>
          </a:xfrm>
          <a:custGeom>
            <a:avLst/>
            <a:gdLst>
              <a:gd name="connsiteX0" fmla="*/ 0 w 4693069"/>
              <a:gd name="connsiteY0" fmla="*/ 0 h 2613212"/>
              <a:gd name="connsiteX1" fmla="*/ 576577 w 4693069"/>
              <a:gd name="connsiteY1" fmla="*/ 0 h 2613212"/>
              <a:gd name="connsiteX2" fmla="*/ 1153154 w 4693069"/>
              <a:gd name="connsiteY2" fmla="*/ 0 h 2613212"/>
              <a:gd name="connsiteX3" fmla="*/ 1870523 w 4693069"/>
              <a:gd name="connsiteY3" fmla="*/ 0 h 2613212"/>
              <a:gd name="connsiteX4" fmla="*/ 2634823 w 4693069"/>
              <a:gd name="connsiteY4" fmla="*/ 0 h 2613212"/>
              <a:gd name="connsiteX5" fmla="*/ 3399123 w 4693069"/>
              <a:gd name="connsiteY5" fmla="*/ 0 h 2613212"/>
              <a:gd name="connsiteX6" fmla="*/ 4069561 w 4693069"/>
              <a:gd name="connsiteY6" fmla="*/ 0 h 2613212"/>
              <a:gd name="connsiteX7" fmla="*/ 4693069 w 4693069"/>
              <a:gd name="connsiteY7" fmla="*/ 0 h 2613212"/>
              <a:gd name="connsiteX8" fmla="*/ 4693069 w 4693069"/>
              <a:gd name="connsiteY8" fmla="*/ 705567 h 2613212"/>
              <a:gd name="connsiteX9" fmla="*/ 4693069 w 4693069"/>
              <a:gd name="connsiteY9" fmla="*/ 1358870 h 2613212"/>
              <a:gd name="connsiteX10" fmla="*/ 4693069 w 4693069"/>
              <a:gd name="connsiteY10" fmla="*/ 1959909 h 2613212"/>
              <a:gd name="connsiteX11" fmla="*/ 4693069 w 4693069"/>
              <a:gd name="connsiteY11" fmla="*/ 2613212 h 2613212"/>
              <a:gd name="connsiteX12" fmla="*/ 3928769 w 4693069"/>
              <a:gd name="connsiteY12" fmla="*/ 2613212 h 2613212"/>
              <a:gd name="connsiteX13" fmla="*/ 3258331 w 4693069"/>
              <a:gd name="connsiteY13" fmla="*/ 2613212 h 2613212"/>
              <a:gd name="connsiteX14" fmla="*/ 2587892 w 4693069"/>
              <a:gd name="connsiteY14" fmla="*/ 2613212 h 2613212"/>
              <a:gd name="connsiteX15" fmla="*/ 1823593 w 4693069"/>
              <a:gd name="connsiteY15" fmla="*/ 2613212 h 2613212"/>
              <a:gd name="connsiteX16" fmla="*/ 1293946 w 4693069"/>
              <a:gd name="connsiteY16" fmla="*/ 2613212 h 2613212"/>
              <a:gd name="connsiteX17" fmla="*/ 670438 w 4693069"/>
              <a:gd name="connsiteY17" fmla="*/ 2613212 h 2613212"/>
              <a:gd name="connsiteX18" fmla="*/ 0 w 4693069"/>
              <a:gd name="connsiteY18" fmla="*/ 2613212 h 2613212"/>
              <a:gd name="connsiteX19" fmla="*/ 0 w 4693069"/>
              <a:gd name="connsiteY19" fmla="*/ 2038305 h 2613212"/>
              <a:gd name="connsiteX20" fmla="*/ 0 w 4693069"/>
              <a:gd name="connsiteY20" fmla="*/ 1437267 h 2613212"/>
              <a:gd name="connsiteX21" fmla="*/ 0 w 4693069"/>
              <a:gd name="connsiteY21" fmla="*/ 836228 h 2613212"/>
              <a:gd name="connsiteX22" fmla="*/ 0 w 4693069"/>
              <a:gd name="connsiteY22" fmla="*/ 0 h 261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693069" h="2613212" fill="none" extrusionOk="0">
                <a:moveTo>
                  <a:pt x="0" y="0"/>
                </a:moveTo>
                <a:cubicBezTo>
                  <a:pt x="229919" y="24843"/>
                  <a:pt x="402863" y="8766"/>
                  <a:pt x="576577" y="0"/>
                </a:cubicBezTo>
                <a:cubicBezTo>
                  <a:pt x="750291" y="-8766"/>
                  <a:pt x="935701" y="28603"/>
                  <a:pt x="1153154" y="0"/>
                </a:cubicBezTo>
                <a:cubicBezTo>
                  <a:pt x="1370607" y="-28603"/>
                  <a:pt x="1584196" y="27182"/>
                  <a:pt x="1870523" y="0"/>
                </a:cubicBezTo>
                <a:cubicBezTo>
                  <a:pt x="2156850" y="-27182"/>
                  <a:pt x="2339725" y="15513"/>
                  <a:pt x="2634823" y="0"/>
                </a:cubicBezTo>
                <a:cubicBezTo>
                  <a:pt x="2929921" y="-15513"/>
                  <a:pt x="3064865" y="820"/>
                  <a:pt x="3399123" y="0"/>
                </a:cubicBezTo>
                <a:cubicBezTo>
                  <a:pt x="3733381" y="-820"/>
                  <a:pt x="3882471" y="-17798"/>
                  <a:pt x="4069561" y="0"/>
                </a:cubicBezTo>
                <a:cubicBezTo>
                  <a:pt x="4256651" y="17798"/>
                  <a:pt x="4417251" y="-30843"/>
                  <a:pt x="4693069" y="0"/>
                </a:cubicBezTo>
                <a:cubicBezTo>
                  <a:pt x="4666998" y="197118"/>
                  <a:pt x="4707105" y="549763"/>
                  <a:pt x="4693069" y="705567"/>
                </a:cubicBezTo>
                <a:cubicBezTo>
                  <a:pt x="4679033" y="861371"/>
                  <a:pt x="4703247" y="1060067"/>
                  <a:pt x="4693069" y="1358870"/>
                </a:cubicBezTo>
                <a:cubicBezTo>
                  <a:pt x="4682891" y="1657673"/>
                  <a:pt x="4714676" y="1776182"/>
                  <a:pt x="4693069" y="1959909"/>
                </a:cubicBezTo>
                <a:cubicBezTo>
                  <a:pt x="4671462" y="2143636"/>
                  <a:pt x="4708979" y="2378863"/>
                  <a:pt x="4693069" y="2613212"/>
                </a:cubicBezTo>
                <a:cubicBezTo>
                  <a:pt x="4333847" y="2604821"/>
                  <a:pt x="4172120" y="2596916"/>
                  <a:pt x="3928769" y="2613212"/>
                </a:cubicBezTo>
                <a:cubicBezTo>
                  <a:pt x="3685418" y="2629508"/>
                  <a:pt x="3441741" y="2593661"/>
                  <a:pt x="3258331" y="2613212"/>
                </a:cubicBezTo>
                <a:cubicBezTo>
                  <a:pt x="3074921" y="2632763"/>
                  <a:pt x="2762536" y="2635789"/>
                  <a:pt x="2587892" y="2613212"/>
                </a:cubicBezTo>
                <a:cubicBezTo>
                  <a:pt x="2413248" y="2590635"/>
                  <a:pt x="2079437" y="2581441"/>
                  <a:pt x="1823593" y="2613212"/>
                </a:cubicBezTo>
                <a:cubicBezTo>
                  <a:pt x="1567749" y="2644983"/>
                  <a:pt x="1458736" y="2614297"/>
                  <a:pt x="1293946" y="2613212"/>
                </a:cubicBezTo>
                <a:cubicBezTo>
                  <a:pt x="1129156" y="2612127"/>
                  <a:pt x="828121" y="2643695"/>
                  <a:pt x="670438" y="2613212"/>
                </a:cubicBezTo>
                <a:cubicBezTo>
                  <a:pt x="512755" y="2582729"/>
                  <a:pt x="210110" y="2626684"/>
                  <a:pt x="0" y="2613212"/>
                </a:cubicBezTo>
                <a:cubicBezTo>
                  <a:pt x="-19613" y="2439435"/>
                  <a:pt x="19138" y="2313079"/>
                  <a:pt x="0" y="2038305"/>
                </a:cubicBezTo>
                <a:cubicBezTo>
                  <a:pt x="-19138" y="1763531"/>
                  <a:pt x="-3813" y="1648108"/>
                  <a:pt x="0" y="1437267"/>
                </a:cubicBezTo>
                <a:cubicBezTo>
                  <a:pt x="3813" y="1226426"/>
                  <a:pt x="8630" y="960385"/>
                  <a:pt x="0" y="836228"/>
                </a:cubicBezTo>
                <a:cubicBezTo>
                  <a:pt x="-8630" y="712071"/>
                  <a:pt x="-1070" y="371828"/>
                  <a:pt x="0" y="0"/>
                </a:cubicBezTo>
                <a:close/>
              </a:path>
              <a:path w="4693069" h="2613212" stroke="0" extrusionOk="0">
                <a:moveTo>
                  <a:pt x="0" y="0"/>
                </a:moveTo>
                <a:cubicBezTo>
                  <a:pt x="199945" y="-23976"/>
                  <a:pt x="399189" y="-7247"/>
                  <a:pt x="670438" y="0"/>
                </a:cubicBezTo>
                <a:cubicBezTo>
                  <a:pt x="941687" y="7247"/>
                  <a:pt x="1096146" y="-15682"/>
                  <a:pt x="1293946" y="0"/>
                </a:cubicBezTo>
                <a:cubicBezTo>
                  <a:pt x="1491746" y="15682"/>
                  <a:pt x="1746966" y="-22039"/>
                  <a:pt x="2058246" y="0"/>
                </a:cubicBezTo>
                <a:cubicBezTo>
                  <a:pt x="2369526" y="22039"/>
                  <a:pt x="2576665" y="-27923"/>
                  <a:pt x="2728684" y="0"/>
                </a:cubicBezTo>
                <a:cubicBezTo>
                  <a:pt x="2880703" y="27923"/>
                  <a:pt x="3052066" y="-168"/>
                  <a:pt x="3258331" y="0"/>
                </a:cubicBezTo>
                <a:cubicBezTo>
                  <a:pt x="3464596" y="168"/>
                  <a:pt x="3826906" y="31480"/>
                  <a:pt x="3975700" y="0"/>
                </a:cubicBezTo>
                <a:cubicBezTo>
                  <a:pt x="4124494" y="-31480"/>
                  <a:pt x="4356012" y="-13699"/>
                  <a:pt x="4693069" y="0"/>
                </a:cubicBezTo>
                <a:cubicBezTo>
                  <a:pt x="4719540" y="172003"/>
                  <a:pt x="4709407" y="346492"/>
                  <a:pt x="4693069" y="679435"/>
                </a:cubicBezTo>
                <a:cubicBezTo>
                  <a:pt x="4676731" y="1012379"/>
                  <a:pt x="4689936" y="1030159"/>
                  <a:pt x="4693069" y="1254342"/>
                </a:cubicBezTo>
                <a:cubicBezTo>
                  <a:pt x="4696202" y="1478525"/>
                  <a:pt x="4707610" y="1701205"/>
                  <a:pt x="4693069" y="1829248"/>
                </a:cubicBezTo>
                <a:cubicBezTo>
                  <a:pt x="4678528" y="1957291"/>
                  <a:pt x="4699813" y="2314260"/>
                  <a:pt x="4693069" y="2613212"/>
                </a:cubicBezTo>
                <a:cubicBezTo>
                  <a:pt x="4475159" y="2607692"/>
                  <a:pt x="4406287" y="2593492"/>
                  <a:pt x="4163423" y="2613212"/>
                </a:cubicBezTo>
                <a:cubicBezTo>
                  <a:pt x="3920559" y="2632932"/>
                  <a:pt x="3768570" y="2603873"/>
                  <a:pt x="3539915" y="2613212"/>
                </a:cubicBezTo>
                <a:cubicBezTo>
                  <a:pt x="3311260" y="2622551"/>
                  <a:pt x="3053585" y="2583310"/>
                  <a:pt x="2822546" y="2613212"/>
                </a:cubicBezTo>
                <a:cubicBezTo>
                  <a:pt x="2591507" y="2643114"/>
                  <a:pt x="2264099" y="2619414"/>
                  <a:pt x="2105177" y="2613212"/>
                </a:cubicBezTo>
                <a:cubicBezTo>
                  <a:pt x="1946255" y="2607010"/>
                  <a:pt x="1685145" y="2582482"/>
                  <a:pt x="1387808" y="2613212"/>
                </a:cubicBezTo>
                <a:cubicBezTo>
                  <a:pt x="1090471" y="2643942"/>
                  <a:pt x="984030" y="2612144"/>
                  <a:pt x="858161" y="2613212"/>
                </a:cubicBezTo>
                <a:cubicBezTo>
                  <a:pt x="732292" y="2614280"/>
                  <a:pt x="257108" y="2594987"/>
                  <a:pt x="0" y="2613212"/>
                </a:cubicBezTo>
                <a:cubicBezTo>
                  <a:pt x="-1562" y="2332885"/>
                  <a:pt x="-28221" y="2226296"/>
                  <a:pt x="0" y="1986041"/>
                </a:cubicBezTo>
                <a:cubicBezTo>
                  <a:pt x="28221" y="1745786"/>
                  <a:pt x="13034" y="1441326"/>
                  <a:pt x="0" y="1280474"/>
                </a:cubicBezTo>
                <a:cubicBezTo>
                  <a:pt x="-13034" y="1119622"/>
                  <a:pt x="-10616" y="927240"/>
                  <a:pt x="0" y="679435"/>
                </a:cubicBezTo>
                <a:cubicBezTo>
                  <a:pt x="10616" y="431630"/>
                  <a:pt x="14887" y="156667"/>
                  <a:pt x="0" y="0"/>
                </a:cubicBezTo>
                <a:close/>
              </a:path>
            </a:pathLst>
          </a:custGeom>
          <a:ln w="5715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244176367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l-SI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sl-SI" dirty="0">
                <a:solidFill>
                  <a:schemeClr val="tx2"/>
                </a:solidFill>
              </a:rPr>
              <a:t>Pravne osebe iz PD (21 + 3)</a:t>
            </a:r>
          </a:p>
          <a:p>
            <a:pPr marL="0" indent="0">
              <a:buNone/>
            </a:pPr>
            <a:r>
              <a:rPr lang="sl-SI" dirty="0">
                <a:solidFill>
                  <a:schemeClr val="tx2"/>
                </a:solidFill>
              </a:rPr>
              <a:t> lahko sodelujejo pod enakimi</a:t>
            </a:r>
          </a:p>
          <a:p>
            <a:pPr marL="0" indent="0">
              <a:buNone/>
            </a:pPr>
            <a:r>
              <a:rPr lang="sl-SI" dirty="0">
                <a:solidFill>
                  <a:schemeClr val="tx2"/>
                </a:solidFill>
              </a:rPr>
              <a:t> pogoji kot iz DČ (27).</a:t>
            </a:r>
          </a:p>
          <a:p>
            <a:pPr marL="0" indent="0">
              <a:buNone/>
            </a:pPr>
            <a:endParaRPr lang="sl-SI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sl-SI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sl-SI" dirty="0">
              <a:solidFill>
                <a:schemeClr val="tx2"/>
              </a:solidFill>
            </a:endParaRPr>
          </a:p>
        </p:txBody>
      </p:sp>
      <p:sp>
        <p:nvSpPr>
          <p:cNvPr id="16" name="Označba mesta vsebine 2">
            <a:extLst>
              <a:ext uri="{FF2B5EF4-FFF2-40B4-BE49-F238E27FC236}">
                <a16:creationId xmlns:a16="http://schemas.microsoft.com/office/drawing/2014/main" id="{8ECD442B-5AB3-38B8-67D5-7C5BB01D44BE}"/>
              </a:ext>
            </a:extLst>
          </p:cNvPr>
          <p:cNvSpPr txBox="1">
            <a:spLocks/>
          </p:cNvSpPr>
          <p:nvPr/>
        </p:nvSpPr>
        <p:spPr>
          <a:xfrm>
            <a:off x="1986750" y="4894120"/>
            <a:ext cx="4693069" cy="6325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dirty="0">
                <a:solidFill>
                  <a:schemeClr val="tx2"/>
                </a:solidFill>
              </a:rPr>
              <a:t>PD = pridruženih držav</a:t>
            </a:r>
            <a:endParaRPr lang="sl-SI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350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lags 27 Member States European Union Stock Illustration 2236408251 |  Shutterstock">
            <a:extLst>
              <a:ext uri="{FF2B5EF4-FFF2-40B4-BE49-F238E27FC236}">
                <a16:creationId xmlns:a16="http://schemas.microsoft.com/office/drawing/2014/main" id="{60518C55-B5E3-7999-6891-C52AB86303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00" y="1827712"/>
            <a:ext cx="38957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: zaokroženi diagonalni vogali 3">
            <a:extLst>
              <a:ext uri="{FF2B5EF4-FFF2-40B4-BE49-F238E27FC236}">
                <a16:creationId xmlns:a16="http://schemas.microsoft.com/office/drawing/2014/main" id="{34E2F124-0934-9C27-EC3F-1F61198C3764}"/>
              </a:ext>
            </a:extLst>
          </p:cNvPr>
          <p:cNvSpPr/>
          <p:nvPr/>
        </p:nvSpPr>
        <p:spPr>
          <a:xfrm>
            <a:off x="1140352" y="4820194"/>
            <a:ext cx="1224026" cy="999456"/>
          </a:xfrm>
          <a:prstGeom prst="round2Diag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dirty="0"/>
              <a:t>27 DČ</a:t>
            </a:r>
          </a:p>
        </p:txBody>
      </p:sp>
      <p:sp>
        <p:nvSpPr>
          <p:cNvPr id="6" name="Pravokotnik: zaokroženi diagonalni vogali 5">
            <a:extLst>
              <a:ext uri="{FF2B5EF4-FFF2-40B4-BE49-F238E27FC236}">
                <a16:creationId xmlns:a16="http://schemas.microsoft.com/office/drawing/2014/main" id="{6100630B-A088-2CFB-1F26-2B00B5E8C632}"/>
              </a:ext>
            </a:extLst>
          </p:cNvPr>
          <p:cNvSpPr/>
          <p:nvPr/>
        </p:nvSpPr>
        <p:spPr>
          <a:xfrm>
            <a:off x="4652320" y="4820194"/>
            <a:ext cx="1224026" cy="999456"/>
          </a:xfrm>
          <a:prstGeom prst="round2Diag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dirty="0"/>
              <a:t>21 + 3 PD</a:t>
            </a:r>
          </a:p>
        </p:txBody>
      </p:sp>
      <p:sp>
        <p:nvSpPr>
          <p:cNvPr id="7" name="Pravokotnik: zaokroženi diagonalni vogali 6">
            <a:extLst>
              <a:ext uri="{FF2B5EF4-FFF2-40B4-BE49-F238E27FC236}">
                <a16:creationId xmlns:a16="http://schemas.microsoft.com/office/drawing/2014/main" id="{18CB0F17-B1DE-B6BB-4B6E-EAD8C47E3245}"/>
              </a:ext>
            </a:extLst>
          </p:cNvPr>
          <p:cNvSpPr/>
          <p:nvPr/>
        </p:nvSpPr>
        <p:spPr>
          <a:xfrm>
            <a:off x="7539681" y="4820194"/>
            <a:ext cx="4213945" cy="999456"/>
          </a:xfrm>
          <a:prstGeom prst="round2Diag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dirty="0"/>
              <a:t>Druge tretje države (ne-PD in ne-DČ)</a:t>
            </a:r>
          </a:p>
        </p:txBody>
      </p:sp>
      <p:pic>
        <p:nvPicPr>
          <p:cNvPr id="9" name="Slika 8" descr="Slika, ki vsebuje besede simbol, rdeča, pravokotnik, posnetek zaslona&#10;&#10;Vsebina, ustvarjena z umetno inteligenco, morda ni pravilna.">
            <a:extLst>
              <a:ext uri="{FF2B5EF4-FFF2-40B4-BE49-F238E27FC236}">
                <a16:creationId xmlns:a16="http://schemas.microsoft.com/office/drawing/2014/main" id="{B53F7265-3EA8-3FBF-7696-195C17BA7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9539" y="2037806"/>
            <a:ext cx="3652922" cy="2435281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D969EF01-993B-43B7-F1C0-BA34B4896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868" y="2080421"/>
            <a:ext cx="719998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ravokotnik 9">
            <a:extLst>
              <a:ext uri="{FF2B5EF4-FFF2-40B4-BE49-F238E27FC236}">
                <a16:creationId xmlns:a16="http://schemas.microsoft.com/office/drawing/2014/main" id="{48142DD2-C255-C70F-DEF5-3DAF2695C860}"/>
              </a:ext>
            </a:extLst>
          </p:cNvPr>
          <p:cNvSpPr/>
          <p:nvPr/>
        </p:nvSpPr>
        <p:spPr>
          <a:xfrm>
            <a:off x="7145866" y="2037806"/>
            <a:ext cx="768128" cy="4090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054" name="Picture 6" descr="Inflatable World Globe for Geography Learning | Learning Resources">
            <a:extLst>
              <a:ext uri="{FF2B5EF4-FFF2-40B4-BE49-F238E27FC236}">
                <a16:creationId xmlns:a16="http://schemas.microsoft.com/office/drawing/2014/main" id="{7CC3D825-3940-9EEC-6379-3B9C33330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461" y="1950831"/>
            <a:ext cx="3652922" cy="260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rostoročno: oblika 10">
            <a:extLst>
              <a:ext uri="{FF2B5EF4-FFF2-40B4-BE49-F238E27FC236}">
                <a16:creationId xmlns:a16="http://schemas.microsoft.com/office/drawing/2014/main" id="{96310E1A-20F3-70DA-6554-444A386AF41D}"/>
              </a:ext>
            </a:extLst>
          </p:cNvPr>
          <p:cNvSpPr/>
          <p:nvPr/>
        </p:nvSpPr>
        <p:spPr>
          <a:xfrm>
            <a:off x="6469110" y="1997900"/>
            <a:ext cx="643763" cy="488872"/>
          </a:xfrm>
          <a:custGeom>
            <a:avLst/>
            <a:gdLst>
              <a:gd name="connsiteX0" fmla="*/ 389763 w 643763"/>
              <a:gd name="connsiteY0" fmla="*/ 14738 h 488872"/>
              <a:gd name="connsiteX1" fmla="*/ 161163 w 643763"/>
              <a:gd name="connsiteY1" fmla="*/ 14738 h 488872"/>
              <a:gd name="connsiteX2" fmla="*/ 127296 w 643763"/>
              <a:gd name="connsiteY2" fmla="*/ 40138 h 488872"/>
              <a:gd name="connsiteX3" fmla="*/ 68029 w 643763"/>
              <a:gd name="connsiteY3" fmla="*/ 99405 h 488872"/>
              <a:gd name="connsiteX4" fmla="*/ 34163 w 643763"/>
              <a:gd name="connsiteY4" fmla="*/ 133272 h 488872"/>
              <a:gd name="connsiteX5" fmla="*/ 296 w 643763"/>
              <a:gd name="connsiteY5" fmla="*/ 201005 h 488872"/>
              <a:gd name="connsiteX6" fmla="*/ 8763 w 643763"/>
              <a:gd name="connsiteY6" fmla="*/ 378805 h 488872"/>
              <a:gd name="connsiteX7" fmla="*/ 101896 w 643763"/>
              <a:gd name="connsiteY7" fmla="*/ 446538 h 488872"/>
              <a:gd name="connsiteX8" fmla="*/ 144229 w 643763"/>
              <a:gd name="connsiteY8" fmla="*/ 471938 h 488872"/>
              <a:gd name="connsiteX9" fmla="*/ 169629 w 643763"/>
              <a:gd name="connsiteY9" fmla="*/ 480405 h 488872"/>
              <a:gd name="connsiteX10" fmla="*/ 415163 w 643763"/>
              <a:gd name="connsiteY10" fmla="*/ 488872 h 488872"/>
              <a:gd name="connsiteX11" fmla="*/ 576029 w 643763"/>
              <a:gd name="connsiteY11" fmla="*/ 471938 h 488872"/>
              <a:gd name="connsiteX12" fmla="*/ 592963 w 643763"/>
              <a:gd name="connsiteY12" fmla="*/ 438072 h 488872"/>
              <a:gd name="connsiteX13" fmla="*/ 626829 w 643763"/>
              <a:gd name="connsiteY13" fmla="*/ 387272 h 488872"/>
              <a:gd name="connsiteX14" fmla="*/ 643763 w 643763"/>
              <a:gd name="connsiteY14" fmla="*/ 302605 h 488872"/>
              <a:gd name="connsiteX15" fmla="*/ 635296 w 643763"/>
              <a:gd name="connsiteY15" fmla="*/ 217938 h 488872"/>
              <a:gd name="connsiteX16" fmla="*/ 618363 w 643763"/>
              <a:gd name="connsiteY16" fmla="*/ 184072 h 488872"/>
              <a:gd name="connsiteX17" fmla="*/ 567563 w 643763"/>
              <a:gd name="connsiteY17" fmla="*/ 116338 h 488872"/>
              <a:gd name="connsiteX18" fmla="*/ 516763 w 643763"/>
              <a:gd name="connsiteY18" fmla="*/ 57072 h 488872"/>
              <a:gd name="connsiteX19" fmla="*/ 465963 w 643763"/>
              <a:gd name="connsiteY19" fmla="*/ 48605 h 488872"/>
              <a:gd name="connsiteX20" fmla="*/ 347429 w 643763"/>
              <a:gd name="connsiteY20" fmla="*/ 40138 h 488872"/>
              <a:gd name="connsiteX21" fmla="*/ 220429 w 643763"/>
              <a:gd name="connsiteY21" fmla="*/ 23205 h 488872"/>
              <a:gd name="connsiteX22" fmla="*/ 101896 w 643763"/>
              <a:gd name="connsiteY22" fmla="*/ 6272 h 48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43763" h="488872">
                <a:moveTo>
                  <a:pt x="389763" y="14738"/>
                </a:moveTo>
                <a:cubicBezTo>
                  <a:pt x="300715" y="-3070"/>
                  <a:pt x="300339" y="-6673"/>
                  <a:pt x="161163" y="14738"/>
                </a:cubicBezTo>
                <a:cubicBezTo>
                  <a:pt x="147216" y="16884"/>
                  <a:pt x="137737" y="30646"/>
                  <a:pt x="127296" y="40138"/>
                </a:cubicBezTo>
                <a:cubicBezTo>
                  <a:pt x="106623" y="58932"/>
                  <a:pt x="87785" y="79649"/>
                  <a:pt x="68029" y="99405"/>
                </a:cubicBezTo>
                <a:cubicBezTo>
                  <a:pt x="56740" y="110694"/>
                  <a:pt x="41303" y="118993"/>
                  <a:pt x="34163" y="133272"/>
                </a:cubicBezTo>
                <a:lnTo>
                  <a:pt x="296" y="201005"/>
                </a:lnTo>
                <a:cubicBezTo>
                  <a:pt x="3118" y="260272"/>
                  <a:pt x="-6128" y="321370"/>
                  <a:pt x="8763" y="378805"/>
                </a:cubicBezTo>
                <a:cubicBezTo>
                  <a:pt x="20960" y="425851"/>
                  <a:pt x="68648" y="429914"/>
                  <a:pt x="101896" y="446538"/>
                </a:cubicBezTo>
                <a:cubicBezTo>
                  <a:pt x="116615" y="453897"/>
                  <a:pt x="129510" y="464579"/>
                  <a:pt x="144229" y="471938"/>
                </a:cubicBezTo>
                <a:cubicBezTo>
                  <a:pt x="152211" y="475929"/>
                  <a:pt x="160722" y="479848"/>
                  <a:pt x="169629" y="480405"/>
                </a:cubicBezTo>
                <a:cubicBezTo>
                  <a:pt x="251363" y="485514"/>
                  <a:pt x="333318" y="486050"/>
                  <a:pt x="415163" y="488872"/>
                </a:cubicBezTo>
                <a:cubicBezTo>
                  <a:pt x="468785" y="483227"/>
                  <a:pt x="524185" y="486750"/>
                  <a:pt x="576029" y="471938"/>
                </a:cubicBezTo>
                <a:cubicBezTo>
                  <a:pt x="588165" y="468471"/>
                  <a:pt x="586469" y="448895"/>
                  <a:pt x="592963" y="438072"/>
                </a:cubicBezTo>
                <a:cubicBezTo>
                  <a:pt x="603434" y="420621"/>
                  <a:pt x="626829" y="387272"/>
                  <a:pt x="626829" y="387272"/>
                </a:cubicBezTo>
                <a:cubicBezTo>
                  <a:pt x="632424" y="364894"/>
                  <a:pt x="643763" y="323364"/>
                  <a:pt x="643763" y="302605"/>
                </a:cubicBezTo>
                <a:cubicBezTo>
                  <a:pt x="643763" y="274242"/>
                  <a:pt x="641239" y="245672"/>
                  <a:pt x="635296" y="217938"/>
                </a:cubicBezTo>
                <a:cubicBezTo>
                  <a:pt x="632652" y="205597"/>
                  <a:pt x="624625" y="195030"/>
                  <a:pt x="618363" y="184072"/>
                </a:cubicBezTo>
                <a:cubicBezTo>
                  <a:pt x="603054" y="157282"/>
                  <a:pt x="587097" y="142384"/>
                  <a:pt x="567563" y="116338"/>
                </a:cubicBezTo>
                <a:cubicBezTo>
                  <a:pt x="552321" y="96015"/>
                  <a:pt x="541277" y="69329"/>
                  <a:pt x="516763" y="57072"/>
                </a:cubicBezTo>
                <a:cubicBezTo>
                  <a:pt x="501408" y="49395"/>
                  <a:pt x="483045" y="50313"/>
                  <a:pt x="465963" y="48605"/>
                </a:cubicBezTo>
                <a:cubicBezTo>
                  <a:pt x="426548" y="44663"/>
                  <a:pt x="386878" y="43724"/>
                  <a:pt x="347429" y="40138"/>
                </a:cubicBezTo>
                <a:cubicBezTo>
                  <a:pt x="336085" y="39107"/>
                  <a:pt x="235395" y="26198"/>
                  <a:pt x="220429" y="23205"/>
                </a:cubicBezTo>
                <a:cubicBezTo>
                  <a:pt x="115230" y="2165"/>
                  <a:pt x="191276" y="6272"/>
                  <a:pt x="101896" y="6272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rostoročno: oblika 11">
            <a:extLst>
              <a:ext uri="{FF2B5EF4-FFF2-40B4-BE49-F238E27FC236}">
                <a16:creationId xmlns:a16="http://schemas.microsoft.com/office/drawing/2014/main" id="{AA1E9AAB-ED85-36AD-9777-B76EDF62A98A}"/>
              </a:ext>
            </a:extLst>
          </p:cNvPr>
          <p:cNvSpPr/>
          <p:nvPr/>
        </p:nvSpPr>
        <p:spPr>
          <a:xfrm>
            <a:off x="5713111" y="2827634"/>
            <a:ext cx="643763" cy="488872"/>
          </a:xfrm>
          <a:custGeom>
            <a:avLst/>
            <a:gdLst>
              <a:gd name="connsiteX0" fmla="*/ 389763 w 643763"/>
              <a:gd name="connsiteY0" fmla="*/ 14738 h 488872"/>
              <a:gd name="connsiteX1" fmla="*/ 161163 w 643763"/>
              <a:gd name="connsiteY1" fmla="*/ 14738 h 488872"/>
              <a:gd name="connsiteX2" fmla="*/ 127296 w 643763"/>
              <a:gd name="connsiteY2" fmla="*/ 40138 h 488872"/>
              <a:gd name="connsiteX3" fmla="*/ 68029 w 643763"/>
              <a:gd name="connsiteY3" fmla="*/ 99405 h 488872"/>
              <a:gd name="connsiteX4" fmla="*/ 34163 w 643763"/>
              <a:gd name="connsiteY4" fmla="*/ 133272 h 488872"/>
              <a:gd name="connsiteX5" fmla="*/ 296 w 643763"/>
              <a:gd name="connsiteY5" fmla="*/ 201005 h 488872"/>
              <a:gd name="connsiteX6" fmla="*/ 8763 w 643763"/>
              <a:gd name="connsiteY6" fmla="*/ 378805 h 488872"/>
              <a:gd name="connsiteX7" fmla="*/ 101896 w 643763"/>
              <a:gd name="connsiteY7" fmla="*/ 446538 h 488872"/>
              <a:gd name="connsiteX8" fmla="*/ 144229 w 643763"/>
              <a:gd name="connsiteY8" fmla="*/ 471938 h 488872"/>
              <a:gd name="connsiteX9" fmla="*/ 169629 w 643763"/>
              <a:gd name="connsiteY9" fmla="*/ 480405 h 488872"/>
              <a:gd name="connsiteX10" fmla="*/ 415163 w 643763"/>
              <a:gd name="connsiteY10" fmla="*/ 488872 h 488872"/>
              <a:gd name="connsiteX11" fmla="*/ 576029 w 643763"/>
              <a:gd name="connsiteY11" fmla="*/ 471938 h 488872"/>
              <a:gd name="connsiteX12" fmla="*/ 592963 w 643763"/>
              <a:gd name="connsiteY12" fmla="*/ 438072 h 488872"/>
              <a:gd name="connsiteX13" fmla="*/ 626829 w 643763"/>
              <a:gd name="connsiteY13" fmla="*/ 387272 h 488872"/>
              <a:gd name="connsiteX14" fmla="*/ 643763 w 643763"/>
              <a:gd name="connsiteY14" fmla="*/ 302605 h 488872"/>
              <a:gd name="connsiteX15" fmla="*/ 635296 w 643763"/>
              <a:gd name="connsiteY15" fmla="*/ 217938 h 488872"/>
              <a:gd name="connsiteX16" fmla="*/ 618363 w 643763"/>
              <a:gd name="connsiteY16" fmla="*/ 184072 h 488872"/>
              <a:gd name="connsiteX17" fmla="*/ 567563 w 643763"/>
              <a:gd name="connsiteY17" fmla="*/ 116338 h 488872"/>
              <a:gd name="connsiteX18" fmla="*/ 516763 w 643763"/>
              <a:gd name="connsiteY18" fmla="*/ 57072 h 488872"/>
              <a:gd name="connsiteX19" fmla="*/ 465963 w 643763"/>
              <a:gd name="connsiteY19" fmla="*/ 48605 h 488872"/>
              <a:gd name="connsiteX20" fmla="*/ 347429 w 643763"/>
              <a:gd name="connsiteY20" fmla="*/ 40138 h 488872"/>
              <a:gd name="connsiteX21" fmla="*/ 220429 w 643763"/>
              <a:gd name="connsiteY21" fmla="*/ 23205 h 488872"/>
              <a:gd name="connsiteX22" fmla="*/ 101896 w 643763"/>
              <a:gd name="connsiteY22" fmla="*/ 6272 h 48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43763" h="488872">
                <a:moveTo>
                  <a:pt x="389763" y="14738"/>
                </a:moveTo>
                <a:cubicBezTo>
                  <a:pt x="300715" y="-3070"/>
                  <a:pt x="300339" y="-6673"/>
                  <a:pt x="161163" y="14738"/>
                </a:cubicBezTo>
                <a:cubicBezTo>
                  <a:pt x="147216" y="16884"/>
                  <a:pt x="137737" y="30646"/>
                  <a:pt x="127296" y="40138"/>
                </a:cubicBezTo>
                <a:cubicBezTo>
                  <a:pt x="106623" y="58932"/>
                  <a:pt x="87785" y="79649"/>
                  <a:pt x="68029" y="99405"/>
                </a:cubicBezTo>
                <a:cubicBezTo>
                  <a:pt x="56740" y="110694"/>
                  <a:pt x="41303" y="118993"/>
                  <a:pt x="34163" y="133272"/>
                </a:cubicBezTo>
                <a:lnTo>
                  <a:pt x="296" y="201005"/>
                </a:lnTo>
                <a:cubicBezTo>
                  <a:pt x="3118" y="260272"/>
                  <a:pt x="-6128" y="321370"/>
                  <a:pt x="8763" y="378805"/>
                </a:cubicBezTo>
                <a:cubicBezTo>
                  <a:pt x="20960" y="425851"/>
                  <a:pt x="68648" y="429914"/>
                  <a:pt x="101896" y="446538"/>
                </a:cubicBezTo>
                <a:cubicBezTo>
                  <a:pt x="116615" y="453897"/>
                  <a:pt x="129510" y="464579"/>
                  <a:pt x="144229" y="471938"/>
                </a:cubicBezTo>
                <a:cubicBezTo>
                  <a:pt x="152211" y="475929"/>
                  <a:pt x="160722" y="479848"/>
                  <a:pt x="169629" y="480405"/>
                </a:cubicBezTo>
                <a:cubicBezTo>
                  <a:pt x="251363" y="485514"/>
                  <a:pt x="333318" y="486050"/>
                  <a:pt x="415163" y="488872"/>
                </a:cubicBezTo>
                <a:cubicBezTo>
                  <a:pt x="468785" y="483227"/>
                  <a:pt x="524185" y="486750"/>
                  <a:pt x="576029" y="471938"/>
                </a:cubicBezTo>
                <a:cubicBezTo>
                  <a:pt x="588165" y="468471"/>
                  <a:pt x="586469" y="448895"/>
                  <a:pt x="592963" y="438072"/>
                </a:cubicBezTo>
                <a:cubicBezTo>
                  <a:pt x="603434" y="420621"/>
                  <a:pt x="626829" y="387272"/>
                  <a:pt x="626829" y="387272"/>
                </a:cubicBezTo>
                <a:cubicBezTo>
                  <a:pt x="632424" y="364894"/>
                  <a:pt x="643763" y="323364"/>
                  <a:pt x="643763" y="302605"/>
                </a:cubicBezTo>
                <a:cubicBezTo>
                  <a:pt x="643763" y="274242"/>
                  <a:pt x="641239" y="245672"/>
                  <a:pt x="635296" y="217938"/>
                </a:cubicBezTo>
                <a:cubicBezTo>
                  <a:pt x="632652" y="205597"/>
                  <a:pt x="624625" y="195030"/>
                  <a:pt x="618363" y="184072"/>
                </a:cubicBezTo>
                <a:cubicBezTo>
                  <a:pt x="603054" y="157282"/>
                  <a:pt x="587097" y="142384"/>
                  <a:pt x="567563" y="116338"/>
                </a:cubicBezTo>
                <a:cubicBezTo>
                  <a:pt x="552321" y="96015"/>
                  <a:pt x="541277" y="69329"/>
                  <a:pt x="516763" y="57072"/>
                </a:cubicBezTo>
                <a:cubicBezTo>
                  <a:pt x="501408" y="49395"/>
                  <a:pt x="483045" y="50313"/>
                  <a:pt x="465963" y="48605"/>
                </a:cubicBezTo>
                <a:cubicBezTo>
                  <a:pt x="426548" y="44663"/>
                  <a:pt x="386878" y="43724"/>
                  <a:pt x="347429" y="40138"/>
                </a:cubicBezTo>
                <a:cubicBezTo>
                  <a:pt x="336085" y="39107"/>
                  <a:pt x="235395" y="26198"/>
                  <a:pt x="220429" y="23205"/>
                </a:cubicBezTo>
                <a:cubicBezTo>
                  <a:pt x="115230" y="2165"/>
                  <a:pt x="191276" y="6272"/>
                  <a:pt x="101896" y="6272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rostoročno: oblika 12">
            <a:extLst>
              <a:ext uri="{FF2B5EF4-FFF2-40B4-BE49-F238E27FC236}">
                <a16:creationId xmlns:a16="http://schemas.microsoft.com/office/drawing/2014/main" id="{62B65B2B-F252-8C3C-18D4-FDE919D74F02}"/>
              </a:ext>
            </a:extLst>
          </p:cNvPr>
          <p:cNvSpPr/>
          <p:nvPr/>
        </p:nvSpPr>
        <p:spPr>
          <a:xfrm>
            <a:off x="4364294" y="3184564"/>
            <a:ext cx="643763" cy="488872"/>
          </a:xfrm>
          <a:custGeom>
            <a:avLst/>
            <a:gdLst>
              <a:gd name="connsiteX0" fmla="*/ 389763 w 643763"/>
              <a:gd name="connsiteY0" fmla="*/ 14738 h 488872"/>
              <a:gd name="connsiteX1" fmla="*/ 161163 w 643763"/>
              <a:gd name="connsiteY1" fmla="*/ 14738 h 488872"/>
              <a:gd name="connsiteX2" fmla="*/ 127296 w 643763"/>
              <a:gd name="connsiteY2" fmla="*/ 40138 h 488872"/>
              <a:gd name="connsiteX3" fmla="*/ 68029 w 643763"/>
              <a:gd name="connsiteY3" fmla="*/ 99405 h 488872"/>
              <a:gd name="connsiteX4" fmla="*/ 34163 w 643763"/>
              <a:gd name="connsiteY4" fmla="*/ 133272 h 488872"/>
              <a:gd name="connsiteX5" fmla="*/ 296 w 643763"/>
              <a:gd name="connsiteY5" fmla="*/ 201005 h 488872"/>
              <a:gd name="connsiteX6" fmla="*/ 8763 w 643763"/>
              <a:gd name="connsiteY6" fmla="*/ 378805 h 488872"/>
              <a:gd name="connsiteX7" fmla="*/ 101896 w 643763"/>
              <a:gd name="connsiteY7" fmla="*/ 446538 h 488872"/>
              <a:gd name="connsiteX8" fmla="*/ 144229 w 643763"/>
              <a:gd name="connsiteY8" fmla="*/ 471938 h 488872"/>
              <a:gd name="connsiteX9" fmla="*/ 169629 w 643763"/>
              <a:gd name="connsiteY9" fmla="*/ 480405 h 488872"/>
              <a:gd name="connsiteX10" fmla="*/ 415163 w 643763"/>
              <a:gd name="connsiteY10" fmla="*/ 488872 h 488872"/>
              <a:gd name="connsiteX11" fmla="*/ 576029 w 643763"/>
              <a:gd name="connsiteY11" fmla="*/ 471938 h 488872"/>
              <a:gd name="connsiteX12" fmla="*/ 592963 w 643763"/>
              <a:gd name="connsiteY12" fmla="*/ 438072 h 488872"/>
              <a:gd name="connsiteX13" fmla="*/ 626829 w 643763"/>
              <a:gd name="connsiteY13" fmla="*/ 387272 h 488872"/>
              <a:gd name="connsiteX14" fmla="*/ 643763 w 643763"/>
              <a:gd name="connsiteY14" fmla="*/ 302605 h 488872"/>
              <a:gd name="connsiteX15" fmla="*/ 635296 w 643763"/>
              <a:gd name="connsiteY15" fmla="*/ 217938 h 488872"/>
              <a:gd name="connsiteX16" fmla="*/ 618363 w 643763"/>
              <a:gd name="connsiteY16" fmla="*/ 184072 h 488872"/>
              <a:gd name="connsiteX17" fmla="*/ 567563 w 643763"/>
              <a:gd name="connsiteY17" fmla="*/ 116338 h 488872"/>
              <a:gd name="connsiteX18" fmla="*/ 516763 w 643763"/>
              <a:gd name="connsiteY18" fmla="*/ 57072 h 488872"/>
              <a:gd name="connsiteX19" fmla="*/ 465963 w 643763"/>
              <a:gd name="connsiteY19" fmla="*/ 48605 h 488872"/>
              <a:gd name="connsiteX20" fmla="*/ 347429 w 643763"/>
              <a:gd name="connsiteY20" fmla="*/ 40138 h 488872"/>
              <a:gd name="connsiteX21" fmla="*/ 220429 w 643763"/>
              <a:gd name="connsiteY21" fmla="*/ 23205 h 488872"/>
              <a:gd name="connsiteX22" fmla="*/ 101896 w 643763"/>
              <a:gd name="connsiteY22" fmla="*/ 6272 h 48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43763" h="488872">
                <a:moveTo>
                  <a:pt x="389763" y="14738"/>
                </a:moveTo>
                <a:cubicBezTo>
                  <a:pt x="300715" y="-3070"/>
                  <a:pt x="300339" y="-6673"/>
                  <a:pt x="161163" y="14738"/>
                </a:cubicBezTo>
                <a:cubicBezTo>
                  <a:pt x="147216" y="16884"/>
                  <a:pt x="137737" y="30646"/>
                  <a:pt x="127296" y="40138"/>
                </a:cubicBezTo>
                <a:cubicBezTo>
                  <a:pt x="106623" y="58932"/>
                  <a:pt x="87785" y="79649"/>
                  <a:pt x="68029" y="99405"/>
                </a:cubicBezTo>
                <a:cubicBezTo>
                  <a:pt x="56740" y="110694"/>
                  <a:pt x="41303" y="118993"/>
                  <a:pt x="34163" y="133272"/>
                </a:cubicBezTo>
                <a:lnTo>
                  <a:pt x="296" y="201005"/>
                </a:lnTo>
                <a:cubicBezTo>
                  <a:pt x="3118" y="260272"/>
                  <a:pt x="-6128" y="321370"/>
                  <a:pt x="8763" y="378805"/>
                </a:cubicBezTo>
                <a:cubicBezTo>
                  <a:pt x="20960" y="425851"/>
                  <a:pt x="68648" y="429914"/>
                  <a:pt x="101896" y="446538"/>
                </a:cubicBezTo>
                <a:cubicBezTo>
                  <a:pt x="116615" y="453897"/>
                  <a:pt x="129510" y="464579"/>
                  <a:pt x="144229" y="471938"/>
                </a:cubicBezTo>
                <a:cubicBezTo>
                  <a:pt x="152211" y="475929"/>
                  <a:pt x="160722" y="479848"/>
                  <a:pt x="169629" y="480405"/>
                </a:cubicBezTo>
                <a:cubicBezTo>
                  <a:pt x="251363" y="485514"/>
                  <a:pt x="333318" y="486050"/>
                  <a:pt x="415163" y="488872"/>
                </a:cubicBezTo>
                <a:cubicBezTo>
                  <a:pt x="468785" y="483227"/>
                  <a:pt x="524185" y="486750"/>
                  <a:pt x="576029" y="471938"/>
                </a:cubicBezTo>
                <a:cubicBezTo>
                  <a:pt x="588165" y="468471"/>
                  <a:pt x="586469" y="448895"/>
                  <a:pt x="592963" y="438072"/>
                </a:cubicBezTo>
                <a:cubicBezTo>
                  <a:pt x="603434" y="420621"/>
                  <a:pt x="626829" y="387272"/>
                  <a:pt x="626829" y="387272"/>
                </a:cubicBezTo>
                <a:cubicBezTo>
                  <a:pt x="632424" y="364894"/>
                  <a:pt x="643763" y="323364"/>
                  <a:pt x="643763" y="302605"/>
                </a:cubicBezTo>
                <a:cubicBezTo>
                  <a:pt x="643763" y="274242"/>
                  <a:pt x="641239" y="245672"/>
                  <a:pt x="635296" y="217938"/>
                </a:cubicBezTo>
                <a:cubicBezTo>
                  <a:pt x="632652" y="205597"/>
                  <a:pt x="624625" y="195030"/>
                  <a:pt x="618363" y="184072"/>
                </a:cubicBezTo>
                <a:cubicBezTo>
                  <a:pt x="603054" y="157282"/>
                  <a:pt x="587097" y="142384"/>
                  <a:pt x="567563" y="116338"/>
                </a:cubicBezTo>
                <a:cubicBezTo>
                  <a:pt x="552321" y="96015"/>
                  <a:pt x="541277" y="69329"/>
                  <a:pt x="516763" y="57072"/>
                </a:cubicBezTo>
                <a:cubicBezTo>
                  <a:pt x="501408" y="49395"/>
                  <a:pt x="483045" y="50313"/>
                  <a:pt x="465963" y="48605"/>
                </a:cubicBezTo>
                <a:cubicBezTo>
                  <a:pt x="426548" y="44663"/>
                  <a:pt x="386878" y="43724"/>
                  <a:pt x="347429" y="40138"/>
                </a:cubicBezTo>
                <a:cubicBezTo>
                  <a:pt x="336085" y="39107"/>
                  <a:pt x="235395" y="26198"/>
                  <a:pt x="220429" y="23205"/>
                </a:cubicBezTo>
                <a:cubicBezTo>
                  <a:pt x="115230" y="2165"/>
                  <a:pt x="191276" y="6272"/>
                  <a:pt x="101896" y="6272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rostoročno: oblika 13">
            <a:extLst>
              <a:ext uri="{FF2B5EF4-FFF2-40B4-BE49-F238E27FC236}">
                <a16:creationId xmlns:a16="http://schemas.microsoft.com/office/drawing/2014/main" id="{F913833D-8692-B31D-7C81-B21F6600647B}"/>
              </a:ext>
            </a:extLst>
          </p:cNvPr>
          <p:cNvSpPr/>
          <p:nvPr/>
        </p:nvSpPr>
        <p:spPr>
          <a:xfrm>
            <a:off x="5721578" y="3212288"/>
            <a:ext cx="643763" cy="488872"/>
          </a:xfrm>
          <a:custGeom>
            <a:avLst/>
            <a:gdLst>
              <a:gd name="connsiteX0" fmla="*/ 389763 w 643763"/>
              <a:gd name="connsiteY0" fmla="*/ 14738 h 488872"/>
              <a:gd name="connsiteX1" fmla="*/ 161163 w 643763"/>
              <a:gd name="connsiteY1" fmla="*/ 14738 h 488872"/>
              <a:gd name="connsiteX2" fmla="*/ 127296 w 643763"/>
              <a:gd name="connsiteY2" fmla="*/ 40138 h 488872"/>
              <a:gd name="connsiteX3" fmla="*/ 68029 w 643763"/>
              <a:gd name="connsiteY3" fmla="*/ 99405 h 488872"/>
              <a:gd name="connsiteX4" fmla="*/ 34163 w 643763"/>
              <a:gd name="connsiteY4" fmla="*/ 133272 h 488872"/>
              <a:gd name="connsiteX5" fmla="*/ 296 w 643763"/>
              <a:gd name="connsiteY5" fmla="*/ 201005 h 488872"/>
              <a:gd name="connsiteX6" fmla="*/ 8763 w 643763"/>
              <a:gd name="connsiteY6" fmla="*/ 378805 h 488872"/>
              <a:gd name="connsiteX7" fmla="*/ 101896 w 643763"/>
              <a:gd name="connsiteY7" fmla="*/ 446538 h 488872"/>
              <a:gd name="connsiteX8" fmla="*/ 144229 w 643763"/>
              <a:gd name="connsiteY8" fmla="*/ 471938 h 488872"/>
              <a:gd name="connsiteX9" fmla="*/ 169629 w 643763"/>
              <a:gd name="connsiteY9" fmla="*/ 480405 h 488872"/>
              <a:gd name="connsiteX10" fmla="*/ 415163 w 643763"/>
              <a:gd name="connsiteY10" fmla="*/ 488872 h 488872"/>
              <a:gd name="connsiteX11" fmla="*/ 576029 w 643763"/>
              <a:gd name="connsiteY11" fmla="*/ 471938 h 488872"/>
              <a:gd name="connsiteX12" fmla="*/ 592963 w 643763"/>
              <a:gd name="connsiteY12" fmla="*/ 438072 h 488872"/>
              <a:gd name="connsiteX13" fmla="*/ 626829 w 643763"/>
              <a:gd name="connsiteY13" fmla="*/ 387272 h 488872"/>
              <a:gd name="connsiteX14" fmla="*/ 643763 w 643763"/>
              <a:gd name="connsiteY14" fmla="*/ 302605 h 488872"/>
              <a:gd name="connsiteX15" fmla="*/ 635296 w 643763"/>
              <a:gd name="connsiteY15" fmla="*/ 217938 h 488872"/>
              <a:gd name="connsiteX16" fmla="*/ 618363 w 643763"/>
              <a:gd name="connsiteY16" fmla="*/ 184072 h 488872"/>
              <a:gd name="connsiteX17" fmla="*/ 567563 w 643763"/>
              <a:gd name="connsiteY17" fmla="*/ 116338 h 488872"/>
              <a:gd name="connsiteX18" fmla="*/ 516763 w 643763"/>
              <a:gd name="connsiteY18" fmla="*/ 57072 h 488872"/>
              <a:gd name="connsiteX19" fmla="*/ 465963 w 643763"/>
              <a:gd name="connsiteY19" fmla="*/ 48605 h 488872"/>
              <a:gd name="connsiteX20" fmla="*/ 347429 w 643763"/>
              <a:gd name="connsiteY20" fmla="*/ 40138 h 488872"/>
              <a:gd name="connsiteX21" fmla="*/ 220429 w 643763"/>
              <a:gd name="connsiteY21" fmla="*/ 23205 h 488872"/>
              <a:gd name="connsiteX22" fmla="*/ 101896 w 643763"/>
              <a:gd name="connsiteY22" fmla="*/ 6272 h 48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43763" h="488872">
                <a:moveTo>
                  <a:pt x="389763" y="14738"/>
                </a:moveTo>
                <a:cubicBezTo>
                  <a:pt x="300715" y="-3070"/>
                  <a:pt x="300339" y="-6673"/>
                  <a:pt x="161163" y="14738"/>
                </a:cubicBezTo>
                <a:cubicBezTo>
                  <a:pt x="147216" y="16884"/>
                  <a:pt x="137737" y="30646"/>
                  <a:pt x="127296" y="40138"/>
                </a:cubicBezTo>
                <a:cubicBezTo>
                  <a:pt x="106623" y="58932"/>
                  <a:pt x="87785" y="79649"/>
                  <a:pt x="68029" y="99405"/>
                </a:cubicBezTo>
                <a:cubicBezTo>
                  <a:pt x="56740" y="110694"/>
                  <a:pt x="41303" y="118993"/>
                  <a:pt x="34163" y="133272"/>
                </a:cubicBezTo>
                <a:lnTo>
                  <a:pt x="296" y="201005"/>
                </a:lnTo>
                <a:cubicBezTo>
                  <a:pt x="3118" y="260272"/>
                  <a:pt x="-6128" y="321370"/>
                  <a:pt x="8763" y="378805"/>
                </a:cubicBezTo>
                <a:cubicBezTo>
                  <a:pt x="20960" y="425851"/>
                  <a:pt x="68648" y="429914"/>
                  <a:pt x="101896" y="446538"/>
                </a:cubicBezTo>
                <a:cubicBezTo>
                  <a:pt x="116615" y="453897"/>
                  <a:pt x="129510" y="464579"/>
                  <a:pt x="144229" y="471938"/>
                </a:cubicBezTo>
                <a:cubicBezTo>
                  <a:pt x="152211" y="475929"/>
                  <a:pt x="160722" y="479848"/>
                  <a:pt x="169629" y="480405"/>
                </a:cubicBezTo>
                <a:cubicBezTo>
                  <a:pt x="251363" y="485514"/>
                  <a:pt x="333318" y="486050"/>
                  <a:pt x="415163" y="488872"/>
                </a:cubicBezTo>
                <a:cubicBezTo>
                  <a:pt x="468785" y="483227"/>
                  <a:pt x="524185" y="486750"/>
                  <a:pt x="576029" y="471938"/>
                </a:cubicBezTo>
                <a:cubicBezTo>
                  <a:pt x="588165" y="468471"/>
                  <a:pt x="586469" y="448895"/>
                  <a:pt x="592963" y="438072"/>
                </a:cubicBezTo>
                <a:cubicBezTo>
                  <a:pt x="603434" y="420621"/>
                  <a:pt x="626829" y="387272"/>
                  <a:pt x="626829" y="387272"/>
                </a:cubicBezTo>
                <a:cubicBezTo>
                  <a:pt x="632424" y="364894"/>
                  <a:pt x="643763" y="323364"/>
                  <a:pt x="643763" y="302605"/>
                </a:cubicBezTo>
                <a:cubicBezTo>
                  <a:pt x="643763" y="274242"/>
                  <a:pt x="641239" y="245672"/>
                  <a:pt x="635296" y="217938"/>
                </a:cubicBezTo>
                <a:cubicBezTo>
                  <a:pt x="632652" y="205597"/>
                  <a:pt x="624625" y="195030"/>
                  <a:pt x="618363" y="184072"/>
                </a:cubicBezTo>
                <a:cubicBezTo>
                  <a:pt x="603054" y="157282"/>
                  <a:pt x="587097" y="142384"/>
                  <a:pt x="567563" y="116338"/>
                </a:cubicBezTo>
                <a:cubicBezTo>
                  <a:pt x="552321" y="96015"/>
                  <a:pt x="541277" y="69329"/>
                  <a:pt x="516763" y="57072"/>
                </a:cubicBezTo>
                <a:cubicBezTo>
                  <a:pt x="501408" y="49395"/>
                  <a:pt x="483045" y="50313"/>
                  <a:pt x="465963" y="48605"/>
                </a:cubicBezTo>
                <a:cubicBezTo>
                  <a:pt x="426548" y="44663"/>
                  <a:pt x="386878" y="43724"/>
                  <a:pt x="347429" y="40138"/>
                </a:cubicBezTo>
                <a:cubicBezTo>
                  <a:pt x="336085" y="39107"/>
                  <a:pt x="235395" y="26198"/>
                  <a:pt x="220429" y="23205"/>
                </a:cubicBezTo>
                <a:cubicBezTo>
                  <a:pt x="115230" y="2165"/>
                  <a:pt x="191276" y="6272"/>
                  <a:pt x="101896" y="6272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rostoročno: oblika 14">
            <a:extLst>
              <a:ext uri="{FF2B5EF4-FFF2-40B4-BE49-F238E27FC236}">
                <a16:creationId xmlns:a16="http://schemas.microsoft.com/office/drawing/2014/main" id="{A436D084-AD07-31FD-8EF3-02AD2B6C00AD}"/>
              </a:ext>
            </a:extLst>
          </p:cNvPr>
          <p:cNvSpPr/>
          <p:nvPr/>
        </p:nvSpPr>
        <p:spPr>
          <a:xfrm>
            <a:off x="5016808" y="3668447"/>
            <a:ext cx="643763" cy="488872"/>
          </a:xfrm>
          <a:custGeom>
            <a:avLst/>
            <a:gdLst>
              <a:gd name="connsiteX0" fmla="*/ 389763 w 643763"/>
              <a:gd name="connsiteY0" fmla="*/ 14738 h 488872"/>
              <a:gd name="connsiteX1" fmla="*/ 161163 w 643763"/>
              <a:gd name="connsiteY1" fmla="*/ 14738 h 488872"/>
              <a:gd name="connsiteX2" fmla="*/ 127296 w 643763"/>
              <a:gd name="connsiteY2" fmla="*/ 40138 h 488872"/>
              <a:gd name="connsiteX3" fmla="*/ 68029 w 643763"/>
              <a:gd name="connsiteY3" fmla="*/ 99405 h 488872"/>
              <a:gd name="connsiteX4" fmla="*/ 34163 w 643763"/>
              <a:gd name="connsiteY4" fmla="*/ 133272 h 488872"/>
              <a:gd name="connsiteX5" fmla="*/ 296 w 643763"/>
              <a:gd name="connsiteY5" fmla="*/ 201005 h 488872"/>
              <a:gd name="connsiteX6" fmla="*/ 8763 w 643763"/>
              <a:gd name="connsiteY6" fmla="*/ 378805 h 488872"/>
              <a:gd name="connsiteX7" fmla="*/ 101896 w 643763"/>
              <a:gd name="connsiteY7" fmla="*/ 446538 h 488872"/>
              <a:gd name="connsiteX8" fmla="*/ 144229 w 643763"/>
              <a:gd name="connsiteY8" fmla="*/ 471938 h 488872"/>
              <a:gd name="connsiteX9" fmla="*/ 169629 w 643763"/>
              <a:gd name="connsiteY9" fmla="*/ 480405 h 488872"/>
              <a:gd name="connsiteX10" fmla="*/ 415163 w 643763"/>
              <a:gd name="connsiteY10" fmla="*/ 488872 h 488872"/>
              <a:gd name="connsiteX11" fmla="*/ 576029 w 643763"/>
              <a:gd name="connsiteY11" fmla="*/ 471938 h 488872"/>
              <a:gd name="connsiteX12" fmla="*/ 592963 w 643763"/>
              <a:gd name="connsiteY12" fmla="*/ 438072 h 488872"/>
              <a:gd name="connsiteX13" fmla="*/ 626829 w 643763"/>
              <a:gd name="connsiteY13" fmla="*/ 387272 h 488872"/>
              <a:gd name="connsiteX14" fmla="*/ 643763 w 643763"/>
              <a:gd name="connsiteY14" fmla="*/ 302605 h 488872"/>
              <a:gd name="connsiteX15" fmla="*/ 635296 w 643763"/>
              <a:gd name="connsiteY15" fmla="*/ 217938 h 488872"/>
              <a:gd name="connsiteX16" fmla="*/ 618363 w 643763"/>
              <a:gd name="connsiteY16" fmla="*/ 184072 h 488872"/>
              <a:gd name="connsiteX17" fmla="*/ 567563 w 643763"/>
              <a:gd name="connsiteY17" fmla="*/ 116338 h 488872"/>
              <a:gd name="connsiteX18" fmla="*/ 516763 w 643763"/>
              <a:gd name="connsiteY18" fmla="*/ 57072 h 488872"/>
              <a:gd name="connsiteX19" fmla="*/ 465963 w 643763"/>
              <a:gd name="connsiteY19" fmla="*/ 48605 h 488872"/>
              <a:gd name="connsiteX20" fmla="*/ 347429 w 643763"/>
              <a:gd name="connsiteY20" fmla="*/ 40138 h 488872"/>
              <a:gd name="connsiteX21" fmla="*/ 220429 w 643763"/>
              <a:gd name="connsiteY21" fmla="*/ 23205 h 488872"/>
              <a:gd name="connsiteX22" fmla="*/ 101896 w 643763"/>
              <a:gd name="connsiteY22" fmla="*/ 6272 h 48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43763" h="488872">
                <a:moveTo>
                  <a:pt x="389763" y="14738"/>
                </a:moveTo>
                <a:cubicBezTo>
                  <a:pt x="300715" y="-3070"/>
                  <a:pt x="300339" y="-6673"/>
                  <a:pt x="161163" y="14738"/>
                </a:cubicBezTo>
                <a:cubicBezTo>
                  <a:pt x="147216" y="16884"/>
                  <a:pt x="137737" y="30646"/>
                  <a:pt x="127296" y="40138"/>
                </a:cubicBezTo>
                <a:cubicBezTo>
                  <a:pt x="106623" y="58932"/>
                  <a:pt x="87785" y="79649"/>
                  <a:pt x="68029" y="99405"/>
                </a:cubicBezTo>
                <a:cubicBezTo>
                  <a:pt x="56740" y="110694"/>
                  <a:pt x="41303" y="118993"/>
                  <a:pt x="34163" y="133272"/>
                </a:cubicBezTo>
                <a:lnTo>
                  <a:pt x="296" y="201005"/>
                </a:lnTo>
                <a:cubicBezTo>
                  <a:pt x="3118" y="260272"/>
                  <a:pt x="-6128" y="321370"/>
                  <a:pt x="8763" y="378805"/>
                </a:cubicBezTo>
                <a:cubicBezTo>
                  <a:pt x="20960" y="425851"/>
                  <a:pt x="68648" y="429914"/>
                  <a:pt x="101896" y="446538"/>
                </a:cubicBezTo>
                <a:cubicBezTo>
                  <a:pt x="116615" y="453897"/>
                  <a:pt x="129510" y="464579"/>
                  <a:pt x="144229" y="471938"/>
                </a:cubicBezTo>
                <a:cubicBezTo>
                  <a:pt x="152211" y="475929"/>
                  <a:pt x="160722" y="479848"/>
                  <a:pt x="169629" y="480405"/>
                </a:cubicBezTo>
                <a:cubicBezTo>
                  <a:pt x="251363" y="485514"/>
                  <a:pt x="333318" y="486050"/>
                  <a:pt x="415163" y="488872"/>
                </a:cubicBezTo>
                <a:cubicBezTo>
                  <a:pt x="468785" y="483227"/>
                  <a:pt x="524185" y="486750"/>
                  <a:pt x="576029" y="471938"/>
                </a:cubicBezTo>
                <a:cubicBezTo>
                  <a:pt x="588165" y="468471"/>
                  <a:pt x="586469" y="448895"/>
                  <a:pt x="592963" y="438072"/>
                </a:cubicBezTo>
                <a:cubicBezTo>
                  <a:pt x="603434" y="420621"/>
                  <a:pt x="626829" y="387272"/>
                  <a:pt x="626829" y="387272"/>
                </a:cubicBezTo>
                <a:cubicBezTo>
                  <a:pt x="632424" y="364894"/>
                  <a:pt x="643763" y="323364"/>
                  <a:pt x="643763" y="302605"/>
                </a:cubicBezTo>
                <a:cubicBezTo>
                  <a:pt x="643763" y="274242"/>
                  <a:pt x="641239" y="245672"/>
                  <a:pt x="635296" y="217938"/>
                </a:cubicBezTo>
                <a:cubicBezTo>
                  <a:pt x="632652" y="205597"/>
                  <a:pt x="624625" y="195030"/>
                  <a:pt x="618363" y="184072"/>
                </a:cubicBezTo>
                <a:cubicBezTo>
                  <a:pt x="603054" y="157282"/>
                  <a:pt x="587097" y="142384"/>
                  <a:pt x="567563" y="116338"/>
                </a:cubicBezTo>
                <a:cubicBezTo>
                  <a:pt x="552321" y="96015"/>
                  <a:pt x="541277" y="69329"/>
                  <a:pt x="516763" y="57072"/>
                </a:cubicBezTo>
                <a:cubicBezTo>
                  <a:pt x="501408" y="49395"/>
                  <a:pt x="483045" y="50313"/>
                  <a:pt x="465963" y="48605"/>
                </a:cubicBezTo>
                <a:cubicBezTo>
                  <a:pt x="426548" y="44663"/>
                  <a:pt x="386878" y="43724"/>
                  <a:pt x="347429" y="40138"/>
                </a:cubicBezTo>
                <a:cubicBezTo>
                  <a:pt x="336085" y="39107"/>
                  <a:pt x="235395" y="26198"/>
                  <a:pt x="220429" y="23205"/>
                </a:cubicBezTo>
                <a:cubicBezTo>
                  <a:pt x="115230" y="2165"/>
                  <a:pt x="191276" y="6272"/>
                  <a:pt x="101896" y="6272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A6CC6239-69BF-40E4-41C3-813B1C0D3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283" y="4900551"/>
            <a:ext cx="766082" cy="4590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Skupina 1">
            <a:extLst>
              <a:ext uri="{FF2B5EF4-FFF2-40B4-BE49-F238E27FC236}">
                <a16:creationId xmlns:a16="http://schemas.microsoft.com/office/drawing/2014/main" id="{D0015467-FDEF-088C-9C3C-810C41F48BD9}"/>
              </a:ext>
            </a:extLst>
          </p:cNvPr>
          <p:cNvGrpSpPr/>
          <p:nvPr/>
        </p:nvGrpSpPr>
        <p:grpSpPr>
          <a:xfrm>
            <a:off x="5929273" y="4656108"/>
            <a:ext cx="825500" cy="901700"/>
            <a:chOff x="4267200" y="983594"/>
            <a:chExt cx="825500" cy="901700"/>
          </a:xfrm>
        </p:grpSpPr>
        <p:sp>
          <p:nvSpPr>
            <p:cNvPr id="16" name="Prostoročno: oblika 15">
              <a:extLst>
                <a:ext uri="{FF2B5EF4-FFF2-40B4-BE49-F238E27FC236}">
                  <a16:creationId xmlns:a16="http://schemas.microsoft.com/office/drawing/2014/main" id="{1087C45F-DEA6-EB79-E560-4C946A42B0A3}"/>
                </a:ext>
              </a:extLst>
            </p:cNvPr>
            <p:cNvSpPr/>
            <p:nvPr/>
          </p:nvSpPr>
          <p:spPr>
            <a:xfrm rot="19855633">
              <a:off x="4514729" y="983594"/>
              <a:ext cx="432168" cy="901700"/>
            </a:xfrm>
            <a:custGeom>
              <a:avLst/>
              <a:gdLst>
                <a:gd name="connsiteX0" fmla="*/ 0 w 432168"/>
                <a:gd name="connsiteY0" fmla="*/ 0 h 901700"/>
                <a:gd name="connsiteX1" fmla="*/ 12700 w 432168"/>
                <a:gd name="connsiteY1" fmla="*/ 114300 h 901700"/>
                <a:gd name="connsiteX2" fmla="*/ 76200 w 432168"/>
                <a:gd name="connsiteY2" fmla="*/ 215900 h 901700"/>
                <a:gd name="connsiteX3" fmla="*/ 152400 w 432168"/>
                <a:gd name="connsiteY3" fmla="*/ 355600 h 901700"/>
                <a:gd name="connsiteX4" fmla="*/ 203200 w 432168"/>
                <a:gd name="connsiteY4" fmla="*/ 406400 h 901700"/>
                <a:gd name="connsiteX5" fmla="*/ 241300 w 432168"/>
                <a:gd name="connsiteY5" fmla="*/ 469900 h 901700"/>
                <a:gd name="connsiteX6" fmla="*/ 304800 w 432168"/>
                <a:gd name="connsiteY6" fmla="*/ 533400 h 901700"/>
                <a:gd name="connsiteX7" fmla="*/ 381000 w 432168"/>
                <a:gd name="connsiteY7" fmla="*/ 660400 h 901700"/>
                <a:gd name="connsiteX8" fmla="*/ 406400 w 432168"/>
                <a:gd name="connsiteY8" fmla="*/ 800100 h 901700"/>
                <a:gd name="connsiteX9" fmla="*/ 431800 w 432168"/>
                <a:gd name="connsiteY9" fmla="*/ 889000 h 901700"/>
                <a:gd name="connsiteX10" fmla="*/ 431800 w 432168"/>
                <a:gd name="connsiteY10" fmla="*/ 901700 h 90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2168" h="901700">
                  <a:moveTo>
                    <a:pt x="0" y="0"/>
                  </a:moveTo>
                  <a:cubicBezTo>
                    <a:pt x="4233" y="38100"/>
                    <a:pt x="-58" y="78151"/>
                    <a:pt x="12700" y="114300"/>
                  </a:cubicBezTo>
                  <a:cubicBezTo>
                    <a:pt x="25992" y="151960"/>
                    <a:pt x="56190" y="181337"/>
                    <a:pt x="76200" y="215900"/>
                  </a:cubicBezTo>
                  <a:cubicBezTo>
                    <a:pt x="102777" y="261805"/>
                    <a:pt x="122977" y="311465"/>
                    <a:pt x="152400" y="355600"/>
                  </a:cubicBezTo>
                  <a:cubicBezTo>
                    <a:pt x="165684" y="375525"/>
                    <a:pt x="188498" y="387497"/>
                    <a:pt x="203200" y="406400"/>
                  </a:cubicBezTo>
                  <a:cubicBezTo>
                    <a:pt x="218355" y="425885"/>
                    <a:pt x="225880" y="450625"/>
                    <a:pt x="241300" y="469900"/>
                  </a:cubicBezTo>
                  <a:cubicBezTo>
                    <a:pt x="260000" y="493275"/>
                    <a:pt x="285088" y="510872"/>
                    <a:pt x="304800" y="533400"/>
                  </a:cubicBezTo>
                  <a:cubicBezTo>
                    <a:pt x="323054" y="554262"/>
                    <a:pt x="380939" y="660293"/>
                    <a:pt x="381000" y="660400"/>
                  </a:cubicBezTo>
                  <a:cubicBezTo>
                    <a:pt x="386661" y="694369"/>
                    <a:pt x="397525" y="764600"/>
                    <a:pt x="406400" y="800100"/>
                  </a:cubicBezTo>
                  <a:cubicBezTo>
                    <a:pt x="430609" y="896934"/>
                    <a:pt x="408045" y="770223"/>
                    <a:pt x="431800" y="889000"/>
                  </a:cubicBezTo>
                  <a:cubicBezTo>
                    <a:pt x="432630" y="893151"/>
                    <a:pt x="431800" y="897467"/>
                    <a:pt x="431800" y="901700"/>
                  </a:cubicBezTo>
                </a:path>
              </a:pathLst>
            </a:cu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l-SI">
                <a:solidFill>
                  <a:schemeClr val="tx1"/>
                </a:solidFill>
              </a:endParaRPr>
            </a:p>
          </p:txBody>
        </p:sp>
        <p:sp>
          <p:nvSpPr>
            <p:cNvPr id="17" name="Prostoročno: oblika 16">
              <a:extLst>
                <a:ext uri="{FF2B5EF4-FFF2-40B4-BE49-F238E27FC236}">
                  <a16:creationId xmlns:a16="http://schemas.microsoft.com/office/drawing/2014/main" id="{3844A571-068B-63E3-E5D5-969442946120}"/>
                </a:ext>
              </a:extLst>
            </p:cNvPr>
            <p:cNvSpPr/>
            <p:nvPr/>
          </p:nvSpPr>
          <p:spPr>
            <a:xfrm>
              <a:off x="4267200" y="1219127"/>
              <a:ext cx="825500" cy="558873"/>
            </a:xfrm>
            <a:custGeom>
              <a:avLst/>
              <a:gdLst>
                <a:gd name="connsiteX0" fmla="*/ 0 w 825500"/>
                <a:gd name="connsiteY0" fmla="*/ 558873 h 558873"/>
                <a:gd name="connsiteX1" fmla="*/ 469900 w 825500"/>
                <a:gd name="connsiteY1" fmla="*/ 292173 h 558873"/>
                <a:gd name="connsiteX2" fmla="*/ 622300 w 825500"/>
                <a:gd name="connsiteY2" fmla="*/ 177873 h 558873"/>
                <a:gd name="connsiteX3" fmla="*/ 660400 w 825500"/>
                <a:gd name="connsiteY3" fmla="*/ 152473 h 558873"/>
                <a:gd name="connsiteX4" fmla="*/ 698500 w 825500"/>
                <a:gd name="connsiteY4" fmla="*/ 114373 h 558873"/>
                <a:gd name="connsiteX5" fmla="*/ 787400 w 825500"/>
                <a:gd name="connsiteY5" fmla="*/ 38173 h 558873"/>
                <a:gd name="connsiteX6" fmla="*/ 825500 w 825500"/>
                <a:gd name="connsiteY6" fmla="*/ 73 h 558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5500" h="558873">
                  <a:moveTo>
                    <a:pt x="0" y="558873"/>
                  </a:moveTo>
                  <a:cubicBezTo>
                    <a:pt x="198383" y="492745"/>
                    <a:pt x="190423" y="501780"/>
                    <a:pt x="469900" y="292173"/>
                  </a:cubicBezTo>
                  <a:cubicBezTo>
                    <a:pt x="520700" y="254073"/>
                    <a:pt x="569465" y="213096"/>
                    <a:pt x="622300" y="177873"/>
                  </a:cubicBezTo>
                  <a:cubicBezTo>
                    <a:pt x="635000" y="169406"/>
                    <a:pt x="648674" y="162244"/>
                    <a:pt x="660400" y="152473"/>
                  </a:cubicBezTo>
                  <a:cubicBezTo>
                    <a:pt x="674198" y="140975"/>
                    <a:pt x="684702" y="125871"/>
                    <a:pt x="698500" y="114373"/>
                  </a:cubicBezTo>
                  <a:cubicBezTo>
                    <a:pt x="765909" y="58199"/>
                    <a:pt x="711085" y="127208"/>
                    <a:pt x="787400" y="38173"/>
                  </a:cubicBezTo>
                  <a:cubicBezTo>
                    <a:pt x="823076" y="-3449"/>
                    <a:pt x="795338" y="73"/>
                    <a:pt x="825500" y="73"/>
                  </a:cubicBezTo>
                </a:path>
              </a:pathLst>
            </a:cu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l-SI">
                <a:solidFill>
                  <a:schemeClr val="tx1"/>
                </a:solidFill>
              </a:endParaRPr>
            </a:p>
          </p:txBody>
        </p:sp>
      </p:grpSp>
      <p:sp>
        <p:nvSpPr>
          <p:cNvPr id="18" name="Prostoročno: oblika 17">
            <a:extLst>
              <a:ext uri="{FF2B5EF4-FFF2-40B4-BE49-F238E27FC236}">
                <a16:creationId xmlns:a16="http://schemas.microsoft.com/office/drawing/2014/main" id="{0EAEA9C2-015F-E608-02B2-5FEE8037A78F}"/>
              </a:ext>
            </a:extLst>
          </p:cNvPr>
          <p:cNvSpPr/>
          <p:nvPr/>
        </p:nvSpPr>
        <p:spPr>
          <a:xfrm>
            <a:off x="2951368" y="2486772"/>
            <a:ext cx="643763" cy="488872"/>
          </a:xfrm>
          <a:custGeom>
            <a:avLst/>
            <a:gdLst>
              <a:gd name="connsiteX0" fmla="*/ 389763 w 643763"/>
              <a:gd name="connsiteY0" fmla="*/ 14738 h 488872"/>
              <a:gd name="connsiteX1" fmla="*/ 161163 w 643763"/>
              <a:gd name="connsiteY1" fmla="*/ 14738 h 488872"/>
              <a:gd name="connsiteX2" fmla="*/ 127296 w 643763"/>
              <a:gd name="connsiteY2" fmla="*/ 40138 h 488872"/>
              <a:gd name="connsiteX3" fmla="*/ 68029 w 643763"/>
              <a:gd name="connsiteY3" fmla="*/ 99405 h 488872"/>
              <a:gd name="connsiteX4" fmla="*/ 34163 w 643763"/>
              <a:gd name="connsiteY4" fmla="*/ 133272 h 488872"/>
              <a:gd name="connsiteX5" fmla="*/ 296 w 643763"/>
              <a:gd name="connsiteY5" fmla="*/ 201005 h 488872"/>
              <a:gd name="connsiteX6" fmla="*/ 8763 w 643763"/>
              <a:gd name="connsiteY6" fmla="*/ 378805 h 488872"/>
              <a:gd name="connsiteX7" fmla="*/ 101896 w 643763"/>
              <a:gd name="connsiteY7" fmla="*/ 446538 h 488872"/>
              <a:gd name="connsiteX8" fmla="*/ 144229 w 643763"/>
              <a:gd name="connsiteY8" fmla="*/ 471938 h 488872"/>
              <a:gd name="connsiteX9" fmla="*/ 169629 w 643763"/>
              <a:gd name="connsiteY9" fmla="*/ 480405 h 488872"/>
              <a:gd name="connsiteX10" fmla="*/ 415163 w 643763"/>
              <a:gd name="connsiteY10" fmla="*/ 488872 h 488872"/>
              <a:gd name="connsiteX11" fmla="*/ 576029 w 643763"/>
              <a:gd name="connsiteY11" fmla="*/ 471938 h 488872"/>
              <a:gd name="connsiteX12" fmla="*/ 592963 w 643763"/>
              <a:gd name="connsiteY12" fmla="*/ 438072 h 488872"/>
              <a:gd name="connsiteX13" fmla="*/ 626829 w 643763"/>
              <a:gd name="connsiteY13" fmla="*/ 387272 h 488872"/>
              <a:gd name="connsiteX14" fmla="*/ 643763 w 643763"/>
              <a:gd name="connsiteY14" fmla="*/ 302605 h 488872"/>
              <a:gd name="connsiteX15" fmla="*/ 635296 w 643763"/>
              <a:gd name="connsiteY15" fmla="*/ 217938 h 488872"/>
              <a:gd name="connsiteX16" fmla="*/ 618363 w 643763"/>
              <a:gd name="connsiteY16" fmla="*/ 184072 h 488872"/>
              <a:gd name="connsiteX17" fmla="*/ 567563 w 643763"/>
              <a:gd name="connsiteY17" fmla="*/ 116338 h 488872"/>
              <a:gd name="connsiteX18" fmla="*/ 516763 w 643763"/>
              <a:gd name="connsiteY18" fmla="*/ 57072 h 488872"/>
              <a:gd name="connsiteX19" fmla="*/ 465963 w 643763"/>
              <a:gd name="connsiteY19" fmla="*/ 48605 h 488872"/>
              <a:gd name="connsiteX20" fmla="*/ 347429 w 643763"/>
              <a:gd name="connsiteY20" fmla="*/ 40138 h 488872"/>
              <a:gd name="connsiteX21" fmla="*/ 220429 w 643763"/>
              <a:gd name="connsiteY21" fmla="*/ 23205 h 488872"/>
              <a:gd name="connsiteX22" fmla="*/ 101896 w 643763"/>
              <a:gd name="connsiteY22" fmla="*/ 6272 h 48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43763" h="488872">
                <a:moveTo>
                  <a:pt x="389763" y="14738"/>
                </a:moveTo>
                <a:cubicBezTo>
                  <a:pt x="300715" y="-3070"/>
                  <a:pt x="300339" y="-6673"/>
                  <a:pt x="161163" y="14738"/>
                </a:cubicBezTo>
                <a:cubicBezTo>
                  <a:pt x="147216" y="16884"/>
                  <a:pt x="137737" y="30646"/>
                  <a:pt x="127296" y="40138"/>
                </a:cubicBezTo>
                <a:cubicBezTo>
                  <a:pt x="106623" y="58932"/>
                  <a:pt x="87785" y="79649"/>
                  <a:pt x="68029" y="99405"/>
                </a:cubicBezTo>
                <a:cubicBezTo>
                  <a:pt x="56740" y="110694"/>
                  <a:pt x="41303" y="118993"/>
                  <a:pt x="34163" y="133272"/>
                </a:cubicBezTo>
                <a:lnTo>
                  <a:pt x="296" y="201005"/>
                </a:lnTo>
                <a:cubicBezTo>
                  <a:pt x="3118" y="260272"/>
                  <a:pt x="-6128" y="321370"/>
                  <a:pt x="8763" y="378805"/>
                </a:cubicBezTo>
                <a:cubicBezTo>
                  <a:pt x="20960" y="425851"/>
                  <a:pt x="68648" y="429914"/>
                  <a:pt x="101896" y="446538"/>
                </a:cubicBezTo>
                <a:cubicBezTo>
                  <a:pt x="116615" y="453897"/>
                  <a:pt x="129510" y="464579"/>
                  <a:pt x="144229" y="471938"/>
                </a:cubicBezTo>
                <a:cubicBezTo>
                  <a:pt x="152211" y="475929"/>
                  <a:pt x="160722" y="479848"/>
                  <a:pt x="169629" y="480405"/>
                </a:cubicBezTo>
                <a:cubicBezTo>
                  <a:pt x="251363" y="485514"/>
                  <a:pt x="333318" y="486050"/>
                  <a:pt x="415163" y="488872"/>
                </a:cubicBezTo>
                <a:cubicBezTo>
                  <a:pt x="468785" y="483227"/>
                  <a:pt x="524185" y="486750"/>
                  <a:pt x="576029" y="471938"/>
                </a:cubicBezTo>
                <a:cubicBezTo>
                  <a:pt x="588165" y="468471"/>
                  <a:pt x="586469" y="448895"/>
                  <a:pt x="592963" y="438072"/>
                </a:cubicBezTo>
                <a:cubicBezTo>
                  <a:pt x="603434" y="420621"/>
                  <a:pt x="626829" y="387272"/>
                  <a:pt x="626829" y="387272"/>
                </a:cubicBezTo>
                <a:cubicBezTo>
                  <a:pt x="632424" y="364894"/>
                  <a:pt x="643763" y="323364"/>
                  <a:pt x="643763" y="302605"/>
                </a:cubicBezTo>
                <a:cubicBezTo>
                  <a:pt x="643763" y="274242"/>
                  <a:pt x="641239" y="245672"/>
                  <a:pt x="635296" y="217938"/>
                </a:cubicBezTo>
                <a:cubicBezTo>
                  <a:pt x="632652" y="205597"/>
                  <a:pt x="624625" y="195030"/>
                  <a:pt x="618363" y="184072"/>
                </a:cubicBezTo>
                <a:cubicBezTo>
                  <a:pt x="603054" y="157282"/>
                  <a:pt x="587097" y="142384"/>
                  <a:pt x="567563" y="116338"/>
                </a:cubicBezTo>
                <a:cubicBezTo>
                  <a:pt x="552321" y="96015"/>
                  <a:pt x="541277" y="69329"/>
                  <a:pt x="516763" y="57072"/>
                </a:cubicBezTo>
                <a:cubicBezTo>
                  <a:pt x="501408" y="49395"/>
                  <a:pt x="483045" y="50313"/>
                  <a:pt x="465963" y="48605"/>
                </a:cubicBezTo>
                <a:cubicBezTo>
                  <a:pt x="426548" y="44663"/>
                  <a:pt x="386878" y="43724"/>
                  <a:pt x="347429" y="40138"/>
                </a:cubicBezTo>
                <a:cubicBezTo>
                  <a:pt x="336085" y="39107"/>
                  <a:pt x="235395" y="26198"/>
                  <a:pt x="220429" y="23205"/>
                </a:cubicBezTo>
                <a:cubicBezTo>
                  <a:pt x="115230" y="2165"/>
                  <a:pt x="191276" y="6272"/>
                  <a:pt x="101896" y="6272"/>
                </a:cubicBezTo>
              </a:path>
            </a:pathLst>
          </a:custGeom>
          <a:noFill/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058" name="Picture 10" descr="Flag of Singapore - Wikipedia">
            <a:extLst>
              <a:ext uri="{FF2B5EF4-FFF2-40B4-BE49-F238E27FC236}">
                <a16:creationId xmlns:a16="http://schemas.microsoft.com/office/drawing/2014/main" id="{CA171F6F-51C0-D76C-A829-5D49F4BE3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459" y="5564289"/>
            <a:ext cx="766082" cy="51072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0252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značba mesta vsebine 2">
            <a:extLst>
              <a:ext uri="{FF2B5EF4-FFF2-40B4-BE49-F238E27FC236}">
                <a16:creationId xmlns:a16="http://schemas.microsoft.com/office/drawing/2014/main" id="{AD51BF67-F97D-4F87-BBB6-E8399A778C9F}"/>
              </a:ext>
            </a:extLst>
          </p:cNvPr>
          <p:cNvSpPr txBox="1">
            <a:spLocks/>
          </p:cNvSpPr>
          <p:nvPr/>
        </p:nvSpPr>
        <p:spPr>
          <a:xfrm>
            <a:off x="5422900" y="1574801"/>
            <a:ext cx="6315758" cy="5016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>
                <a:solidFill>
                  <a:schemeClr val="tx2"/>
                </a:solidFill>
              </a:rPr>
              <a:t>Udeleženci iz ne-PD in ki niso članice EU, lahko </a:t>
            </a:r>
            <a:r>
              <a:rPr lang="sl-SI" u="sng" dirty="0">
                <a:solidFill>
                  <a:schemeClr val="tx2"/>
                </a:solidFill>
              </a:rPr>
              <a:t>sodelujejo</a:t>
            </a:r>
            <a:r>
              <a:rPr lang="sl-SI" dirty="0">
                <a:solidFill>
                  <a:schemeClr val="tx2"/>
                </a:solidFill>
              </a:rPr>
              <a:t> v dejavnostih HEU </a:t>
            </a:r>
          </a:p>
          <a:p>
            <a:endParaRPr lang="sl-SI" dirty="0">
              <a:solidFill>
                <a:schemeClr val="tx2"/>
              </a:solidFill>
            </a:endParaRPr>
          </a:p>
          <a:p>
            <a:pPr lvl="1"/>
            <a:r>
              <a:rPr lang="sl-SI" sz="2800" dirty="0">
                <a:solidFill>
                  <a:schemeClr val="tx2"/>
                </a:solidFill>
              </a:rPr>
              <a:t>Samodejno </a:t>
            </a:r>
            <a:r>
              <a:rPr lang="sl-SI" sz="2800" u="sng" dirty="0">
                <a:solidFill>
                  <a:schemeClr val="tx2"/>
                </a:solidFill>
              </a:rPr>
              <a:t>upravičene do financiranja </a:t>
            </a:r>
            <a:r>
              <a:rPr lang="sl-SI" sz="2800" dirty="0">
                <a:solidFill>
                  <a:schemeClr val="tx2"/>
                </a:solidFill>
              </a:rPr>
              <a:t>– </a:t>
            </a:r>
            <a:r>
              <a:rPr lang="sl-SI" sz="2800" dirty="0" err="1">
                <a:solidFill>
                  <a:schemeClr val="tx2"/>
                </a:solidFill>
              </a:rPr>
              <a:t>t.i</a:t>
            </a:r>
            <a:r>
              <a:rPr lang="sl-SI" sz="2800" dirty="0">
                <a:solidFill>
                  <a:schemeClr val="tx2"/>
                </a:solidFill>
              </a:rPr>
              <a:t>. države z nizkimi do srednje visokimi prihodki (</a:t>
            </a:r>
            <a:r>
              <a:rPr lang="sl-SI" sz="2800" dirty="0" err="1">
                <a:solidFill>
                  <a:schemeClr val="tx2"/>
                </a:solidFill>
              </a:rPr>
              <a:t>LMICs</a:t>
            </a:r>
            <a:r>
              <a:rPr lang="sl-SI" sz="2800" dirty="0">
                <a:solidFill>
                  <a:schemeClr val="tx2"/>
                </a:solidFill>
              </a:rPr>
              <a:t>)</a:t>
            </a:r>
          </a:p>
          <a:p>
            <a:pPr lvl="1"/>
            <a:endParaRPr lang="sl-SI" sz="2800" dirty="0">
              <a:solidFill>
                <a:schemeClr val="tx2"/>
              </a:solidFill>
            </a:endParaRPr>
          </a:p>
          <a:p>
            <a:pPr lvl="1"/>
            <a:r>
              <a:rPr lang="sl-SI" sz="2800" dirty="0">
                <a:solidFill>
                  <a:schemeClr val="tx2"/>
                </a:solidFill>
              </a:rPr>
              <a:t>Države, ki niso samodejno upravičene do financiranja – imajo pa  razvite nacionalne komplementarne mehanizme</a:t>
            </a:r>
          </a:p>
        </p:txBody>
      </p:sp>
      <p:sp>
        <p:nvSpPr>
          <p:cNvPr id="3" name="Pravokotnik: zaokroženi diagonalni vogali 2">
            <a:extLst>
              <a:ext uri="{FF2B5EF4-FFF2-40B4-BE49-F238E27FC236}">
                <a16:creationId xmlns:a16="http://schemas.microsoft.com/office/drawing/2014/main" id="{09D8A67B-F1FD-7B58-BFE8-9C3235E74831}"/>
              </a:ext>
            </a:extLst>
          </p:cNvPr>
          <p:cNvSpPr/>
          <p:nvPr/>
        </p:nvSpPr>
        <p:spPr>
          <a:xfrm>
            <a:off x="453342" y="4629694"/>
            <a:ext cx="4213945" cy="999456"/>
          </a:xfrm>
          <a:prstGeom prst="round2Diag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dirty="0"/>
              <a:t>Druge tretje države (ne-PD in ne-DČ)</a:t>
            </a:r>
          </a:p>
        </p:txBody>
      </p:sp>
      <p:pic>
        <p:nvPicPr>
          <p:cNvPr id="4" name="Picture 6" descr="Inflatable World Globe for Geography Learning | Learning Resources">
            <a:extLst>
              <a:ext uri="{FF2B5EF4-FFF2-40B4-BE49-F238E27FC236}">
                <a16:creationId xmlns:a16="http://schemas.microsoft.com/office/drawing/2014/main" id="{91D9486F-1202-4D72-091A-3B7C8F188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22" y="1760331"/>
            <a:ext cx="3652922" cy="260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7621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snovno">
  <a:themeElements>
    <a:clrScheme name="Potujoči napis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snovno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snovno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245EC02F98AEB43BA742DA90FB17C88" ma:contentTypeVersion="2" ma:contentTypeDescription="Ustvari nov dokument." ma:contentTypeScope="" ma:versionID="79876a5de67976e74139b3c79f95b9d1">
  <xsd:schema xmlns:xsd="http://www.w3.org/2001/XMLSchema" xmlns:xs="http://www.w3.org/2001/XMLSchema" xmlns:p="http://schemas.microsoft.com/office/2006/metadata/properties" xmlns:ns2="b33da64a-6c2d-488e-a90c-bdd199bf1154" targetNamespace="http://schemas.microsoft.com/office/2006/metadata/properties" ma:root="true" ma:fieldsID="8958ddd8c47390e22ea86c17a96e5424" ns2:_="">
    <xsd:import namespace="b33da64a-6c2d-488e-a90c-bdd199bf115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3da64a-6c2d-488e-a90c-bdd199bf115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V skupni rabi z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82275DA-7A89-4006-A59E-6FDC563AEC58}"/>
</file>

<file path=customXml/itemProps2.xml><?xml version="1.0" encoding="utf-8"?>
<ds:datastoreItem xmlns:ds="http://schemas.openxmlformats.org/officeDocument/2006/customXml" ds:itemID="{988BF806-30AF-4A1F-9094-BB111B90179A}"/>
</file>

<file path=customXml/itemProps3.xml><?xml version="1.0" encoding="utf-8"?>
<ds:datastoreItem xmlns:ds="http://schemas.openxmlformats.org/officeDocument/2006/customXml" ds:itemID="{260D5679-5D17-4BBB-91F4-ECDC8027B25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5080</TotalTime>
  <Words>829</Words>
  <Application>Microsoft Office PowerPoint</Application>
  <PresentationFormat>Širokozaslonsko</PresentationFormat>
  <Paragraphs>179</Paragraphs>
  <Slides>36</Slides>
  <Notes>36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36</vt:i4>
      </vt:variant>
    </vt:vector>
  </HeadingPairs>
  <TitlesOfParts>
    <vt:vector size="43" baseType="lpstr">
      <vt:lpstr>Arial</vt:lpstr>
      <vt:lpstr>Calibri</vt:lpstr>
      <vt:lpstr>Corbel</vt:lpstr>
      <vt:lpstr>inherit</vt:lpstr>
      <vt:lpstr>Open Sans</vt:lpstr>
      <vt:lpstr>Roboto</vt:lpstr>
      <vt:lpstr>Osnovno</vt:lpstr>
      <vt:lpstr>PowerPointova predstavitev</vt:lpstr>
      <vt:lpstr>PowerPointova predstavitev</vt:lpstr>
      <vt:lpstr>Mednarodno sodelovanje 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Politični in strateški okvir</vt:lpstr>
      <vt:lpstr>Global approach</vt:lpstr>
      <vt:lpstr>Okvirni instrumenti v praksi</vt:lpstr>
      <vt:lpstr>V praksi</vt:lpstr>
      <vt:lpstr>Sodelovanje z LMICs </vt:lpstr>
      <vt:lpstr>PowerPointova predstavitev</vt:lpstr>
      <vt:lpstr>PowerPointova predstavitev</vt:lpstr>
      <vt:lpstr>Sinergije     </vt:lpstr>
      <vt:lpstr>Kaj EK dejansko misli s sinergijami?</vt:lpstr>
      <vt:lpstr>PowerPointova predstavitev</vt:lpstr>
      <vt:lpstr>PowerPointova predstavitev</vt:lpstr>
      <vt:lpstr>PowerPointova predstavitev</vt:lpstr>
      <vt:lpstr>PowerPointova predstavitev</vt:lpstr>
      <vt:lpstr>usklajevanje porabe sredstev (spending strategies)  s prioritetami politik EU v projektnih predlogih</vt:lpstr>
      <vt:lpstr>PowerPointova predstavitev</vt:lpstr>
      <vt:lpstr>Horizontalni razpisi  </vt:lpstr>
      <vt:lpstr>PowerPointova predstavitev</vt:lpstr>
      <vt:lpstr>PowerPointova predstavitev</vt:lpstr>
      <vt:lpstr>PowerPointova predstavitev</vt:lpstr>
      <vt:lpstr>PowerPointova predstavitev</vt:lpstr>
      <vt:lpstr>ZAKLJUČEK   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Strokovna podpora prijavam na razpise ERC na Institutu “Jožef Stefan”</dc:title>
  <dc:creator>Microsoft Office User</dc:creator>
  <cp:lastModifiedBy>Petra</cp:lastModifiedBy>
  <cp:revision>89</cp:revision>
  <cp:lastPrinted>2026-01-27T09:22:32Z</cp:lastPrinted>
  <dcterms:created xsi:type="dcterms:W3CDTF">2023-05-25T08:28:33Z</dcterms:created>
  <dcterms:modified xsi:type="dcterms:W3CDTF">2026-02-10T08:20:19Z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0x0101001245EC02F98AEB43BA742DA90FB17C88</vt:lpwstr>
  </property>
</Properties>
</file>